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  <p:sldMasterId id="2147483676" r:id="rId7"/>
    <p:sldMasterId id="2147483705" r:id="rId8"/>
    <p:sldMasterId id="2147483711" r:id="rId9"/>
  </p:sldMasterIdLst>
  <p:notesMasterIdLst>
    <p:notesMasterId r:id="rId24"/>
  </p:notesMasterIdLst>
  <p:sldIdLst>
    <p:sldId id="1073" r:id="rId10"/>
    <p:sldId id="1076" r:id="rId11"/>
    <p:sldId id="1106" r:id="rId12"/>
    <p:sldId id="1103" r:id="rId13"/>
    <p:sldId id="408" r:id="rId14"/>
    <p:sldId id="409" r:id="rId15"/>
    <p:sldId id="1111" r:id="rId16"/>
    <p:sldId id="1105" r:id="rId17"/>
    <p:sldId id="272" r:id="rId18"/>
    <p:sldId id="1113" r:id="rId19"/>
    <p:sldId id="275" r:id="rId20"/>
    <p:sldId id="280" r:id="rId21"/>
    <p:sldId id="1059" r:id="rId22"/>
    <p:sldId id="1112" r:id="rId23"/>
  </p:sldIdLst>
  <p:sldSz cx="10693400" cy="7562850"/>
  <p:notesSz cx="10234613" cy="70993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6989D37-DF11-4F8C-B262-C95910420222}">
          <p14:sldIdLst>
            <p14:sldId id="1073"/>
            <p14:sldId id="1076"/>
            <p14:sldId id="1106"/>
            <p14:sldId id="1103"/>
            <p14:sldId id="408"/>
            <p14:sldId id="409"/>
            <p14:sldId id="1111"/>
            <p14:sldId id="1105"/>
            <p14:sldId id="272"/>
            <p14:sldId id="1113"/>
            <p14:sldId id="275"/>
            <p14:sldId id="280"/>
            <p14:sldId id="1059"/>
            <p14:sldId id="11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yotika.chauhan@henleyglobal.com" initials="j" lastIdx="3" clrIdx="0"/>
  <p:cmAuthor id="2" name="Cynthia Ekere - Henley &amp; Partners" initials="CEH&amp;P" lastIdx="1" clrIdx="1">
    <p:extLst>
      <p:ext uri="{19B8F6BF-5375-455C-9EA6-DF929625EA0E}">
        <p15:presenceInfo xmlns:p15="http://schemas.microsoft.com/office/powerpoint/2012/main" userId="S-1-5-21-3104364734-2179742166-2885097082-13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63"/>
    <a:srgbClr val="4D4D4D"/>
    <a:srgbClr val="E8BE2C"/>
    <a:srgbClr val="EA5B0B"/>
    <a:srgbClr val="969696"/>
    <a:srgbClr val="C5C6C8"/>
    <a:srgbClr val="FF9B2A"/>
    <a:srgbClr val="6F7072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66" autoAdjust="0"/>
    <p:restoredTop sz="50000" autoAdjust="0"/>
  </p:normalViewPr>
  <p:slideViewPr>
    <p:cSldViewPr>
      <p:cViewPr varScale="1">
        <p:scale>
          <a:sx n="61" d="100"/>
          <a:sy n="61" d="100"/>
        </p:scale>
        <p:origin x="122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101" cy="356158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995" y="0"/>
            <a:ext cx="4433581" cy="356158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r">
              <a:defRPr sz="1100"/>
            </a:lvl1pPr>
          </a:lstStyle>
          <a:p>
            <a:fld id="{70805688-869D-3D42-800B-1FEF045D9A6F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861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13" tIns="43407" rIns="86813" bIns="434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4069" y="3417023"/>
            <a:ext cx="8186475" cy="2795610"/>
          </a:xfrm>
          <a:prstGeom prst="rect">
            <a:avLst/>
          </a:prstGeom>
        </p:spPr>
        <p:txBody>
          <a:bodyPr vert="horz" lIns="86813" tIns="43407" rIns="86813" bIns="434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143"/>
            <a:ext cx="4435101" cy="356157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995" y="6743143"/>
            <a:ext cx="4433581" cy="356157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r">
              <a:defRPr sz="1100"/>
            </a:lvl1pPr>
          </a:lstStyle>
          <a:p>
            <a:fld id="{2473B52D-1237-524A-ACA5-EA8941C31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B52D-1237-524A-ACA5-EA8941C316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B52D-1237-524A-ACA5-EA8941C316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3B52D-1237-524A-ACA5-EA8941C316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3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just">
              <a:spcBef>
                <a:spcPts val="0"/>
              </a:spcBef>
            </a:pPr>
            <a:r>
              <a:rPr lang="en-US" sz="1200" i="1" dirty="0">
                <a:solidFill>
                  <a:srgbClr val="6D6E71"/>
                </a:solidFill>
                <a:latin typeface="ClassGarmnd BT" panose="02020602050506020403" pitchFamily="18" charset="0"/>
                <a:cs typeface="Times New Roman" panose="02020603050405020304" pitchFamily="18" charset="0"/>
              </a:rPr>
              <a:t>Over 100 countries have some form of investment migration in place. There are over 60 active programs worldwide, with about 30 of those being relevant and successful.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3B52D-1237-524A-ACA5-EA8941C316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5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E286C9D-BAAF-A44C-BC68-7F703A5F5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00" y="648000"/>
            <a:ext cx="9223375" cy="418962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43536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bk object 16">
            <a:extLst>
              <a:ext uri="{FF2B5EF4-FFF2-40B4-BE49-F238E27FC236}">
                <a16:creationId xmlns:a16="http://schemas.microsoft.com/office/drawing/2014/main" id="{C358F6DC-F814-9544-856D-C636FFF297DD}"/>
              </a:ext>
            </a:extLst>
          </p:cNvPr>
          <p:cNvSpPr>
            <a:spLocks/>
          </p:cNvSpPr>
          <p:nvPr userDrawn="1"/>
        </p:nvSpPr>
        <p:spPr bwMode="auto">
          <a:xfrm>
            <a:off x="3241675" y="1119188"/>
            <a:ext cx="4208463" cy="0"/>
          </a:xfrm>
          <a:custGeom>
            <a:avLst/>
            <a:gdLst>
              <a:gd name="T0" fmla="*/ 0 w 4209415"/>
              <a:gd name="T1" fmla="*/ 4209415 w 42094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209415">
                <a:moveTo>
                  <a:pt x="0" y="0"/>
                </a:moveTo>
                <a:lnTo>
                  <a:pt x="4209415" y="0"/>
                </a:lnTo>
              </a:path>
            </a:pathLst>
          </a:custGeom>
          <a:noFill/>
          <a:ln w="6350">
            <a:solidFill>
              <a:srgbClr val="445567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2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bk object 16">
            <a:extLst>
              <a:ext uri="{FF2B5EF4-FFF2-40B4-BE49-F238E27FC236}">
                <a16:creationId xmlns:a16="http://schemas.microsoft.com/office/drawing/2014/main" id="{C576F28B-5824-2146-B27C-0804A49DAFAD}"/>
              </a:ext>
            </a:extLst>
          </p:cNvPr>
          <p:cNvSpPr>
            <a:spLocks/>
          </p:cNvSpPr>
          <p:nvPr userDrawn="1"/>
        </p:nvSpPr>
        <p:spPr bwMode="auto">
          <a:xfrm>
            <a:off x="3241675" y="1119188"/>
            <a:ext cx="4208463" cy="0"/>
          </a:xfrm>
          <a:custGeom>
            <a:avLst/>
            <a:gdLst>
              <a:gd name="T0" fmla="*/ 0 w 4209415"/>
              <a:gd name="T1" fmla="*/ 4209415 w 42094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209415">
                <a:moveTo>
                  <a:pt x="0" y="0"/>
                </a:moveTo>
                <a:lnTo>
                  <a:pt x="4209415" y="0"/>
                </a:lnTo>
              </a:path>
            </a:pathLst>
          </a:custGeom>
          <a:noFill/>
          <a:ln w="6350">
            <a:solidFill>
              <a:srgbClr val="4455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3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AB70CF-5C4B-4203-B420-D75E236F9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3175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79800" y="7134225"/>
            <a:ext cx="3733800" cy="228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5"/>
              </a:spcBef>
            </a:pPr>
            <a:r>
              <a:rPr lang="en-ZA" sz="900" i="0" dirty="0">
                <a:solidFill>
                  <a:srgbClr val="969696"/>
                </a:solidFill>
                <a:latin typeface="ClassGarmnd BT Italic" panose="02020502060506090303" pitchFamily="18" charset="0"/>
                <a:cs typeface="ClassGarmnd BT"/>
              </a:rPr>
              <a:t>Henley &amp; Partners  </a:t>
            </a:r>
            <a:r>
              <a:rPr lang="en-ZA" sz="900" dirty="0">
                <a:solidFill>
                  <a:srgbClr val="969696"/>
                </a:solidFill>
                <a:latin typeface="ClassGarmnd BT Roman" panose="02020602050506020403" pitchFamily="18" charset="0"/>
                <a:cs typeface="ClassGarmnd BT"/>
              </a:rPr>
              <a:t>—</a:t>
            </a:r>
            <a:r>
              <a:rPr lang="en-ZA" sz="900" dirty="0">
                <a:solidFill>
                  <a:srgbClr val="969696"/>
                </a:solidFill>
                <a:latin typeface="ClassGarmnd BT Roman" panose="02020602050506020403" pitchFamily="18" charset="0"/>
                <a:cs typeface="ClassicalGaramondBT-Roman"/>
              </a:rPr>
              <a:t>  Residence and Citizenship Insight Session</a:t>
            </a:r>
            <a:r>
              <a:rPr lang="en-ZA" sz="900" spc="175" dirty="0">
                <a:solidFill>
                  <a:srgbClr val="969696"/>
                </a:solidFill>
                <a:latin typeface="ClassGarmnd BT Roman" panose="02020602050506020403" pitchFamily="18" charset="0"/>
                <a:cs typeface="ClassicalGaramondBT-Roman"/>
              </a:rPr>
              <a:t> </a:t>
            </a:r>
            <a:r>
              <a:rPr lang="en-ZA" sz="900" spc="-20" dirty="0">
                <a:solidFill>
                  <a:srgbClr val="969696"/>
                </a:solidFill>
                <a:latin typeface="ClassGarmnd BT Roman" panose="02020602050506020403" pitchFamily="18" charset="0"/>
                <a:cs typeface="ClassicalGaramondBT-Roman"/>
              </a:rPr>
              <a:t>2019</a:t>
            </a:r>
            <a:endParaRPr lang="en-ZA" sz="900" dirty="0">
              <a:solidFill>
                <a:srgbClr val="969696"/>
              </a:solidFill>
              <a:latin typeface="ClassGarmnd BT Roman" panose="02020602050506020403" pitchFamily="18" charset="0"/>
              <a:cs typeface="ClassicalGaramondBT-Roman"/>
            </a:endParaRPr>
          </a:p>
        </p:txBody>
      </p:sp>
    </p:spTree>
    <p:extLst>
      <p:ext uri="{BB962C8B-B14F-4D97-AF65-F5344CB8AC3E}">
        <p14:creationId xmlns:p14="http://schemas.microsoft.com/office/powerpoint/2010/main" val="221522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23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5263" y="652463"/>
            <a:ext cx="7762875" cy="34766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445567"/>
                </a:solidFill>
                <a:latin typeface="ClassicalGaramondBT-Italic"/>
                <a:cs typeface="ClassicalGaramondBT-Italic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96314" y="1623174"/>
            <a:ext cx="3975735" cy="41433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11089" y="1623174"/>
            <a:ext cx="3975734" cy="41433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26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FD869-C11A-4E2F-95B2-4BCFE6667C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0"/>
            <a:ext cx="10691125" cy="75598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31166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66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FC37B995-230C-4F66-924E-6386800B4A14}"/>
              </a:ext>
            </a:extLst>
          </p:cNvPr>
          <p:cNvSpPr>
            <a:spLocks/>
          </p:cNvSpPr>
          <p:nvPr userDrawn="1"/>
        </p:nvSpPr>
        <p:spPr bwMode="auto">
          <a:xfrm>
            <a:off x="3394075" y="4148138"/>
            <a:ext cx="4208463" cy="0"/>
          </a:xfrm>
          <a:custGeom>
            <a:avLst/>
            <a:gdLst>
              <a:gd name="T0" fmla="*/ 0 w 4209415"/>
              <a:gd name="T1" fmla="*/ 4209415 w 42094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209415">
                <a:moveTo>
                  <a:pt x="0" y="0"/>
                </a:moveTo>
                <a:lnTo>
                  <a:pt x="4209415" y="0"/>
                </a:lnTo>
              </a:path>
            </a:pathLst>
          </a:custGeom>
          <a:noFill/>
          <a:ln w="6350">
            <a:solidFill>
              <a:srgbClr val="77777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53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10588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0500" y="657225"/>
            <a:ext cx="7762875" cy="34766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445567"/>
                </a:solidFill>
                <a:latin typeface="ClassicalGaramondBT-Italic"/>
                <a:cs typeface="ClassicalGaramondBT-Italic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700" b="0" i="0">
                <a:solidFill>
                  <a:srgbClr val="77777A"/>
                </a:solidFill>
                <a:latin typeface="ClassicalGaramondBT-Roman"/>
                <a:cs typeface="ClassicalGaramondBT-Roman"/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7D50B-05D5-40CD-938D-BAA1040DC3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9116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FD869-C11A-4E2F-95B2-4BCFE6667C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0"/>
            <a:ext cx="10691125" cy="75598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97832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700" b="0" i="0">
                <a:solidFill>
                  <a:srgbClr val="77777A"/>
                </a:solidFill>
                <a:latin typeface="ClassicalGaramondBT-Roman"/>
                <a:cs typeface="ClassicalGaramondBT-Roman"/>
              </a:defRPr>
            </a:lvl1pPr>
          </a:lstStyle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7D50B-05D5-40CD-938D-BAA1040DC36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794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4483"/>
            <a:ext cx="909478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3" y="4235196"/>
            <a:ext cx="7489825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2749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98" b="0" i="1">
                <a:solidFill>
                  <a:srgbClr val="42526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99" b="0" i="0">
                <a:solidFill>
                  <a:srgbClr val="4B4B4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314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98" b="0" i="1">
                <a:solidFill>
                  <a:srgbClr val="42526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8" y="1739456"/>
            <a:ext cx="4654391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2" y="1739456"/>
            <a:ext cx="4654391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2312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98" b="0" i="1">
                <a:solidFill>
                  <a:srgbClr val="42526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9645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618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2" y="2344484"/>
            <a:ext cx="909478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5196"/>
            <a:ext cx="748982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635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96" b="0" i="1">
                <a:solidFill>
                  <a:srgbClr val="4252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97" b="0" i="1">
                <a:solidFill>
                  <a:srgbClr val="4A4A4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72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96" b="0" i="1">
                <a:solidFill>
                  <a:srgbClr val="4252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8" y="1739456"/>
            <a:ext cx="46543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2" y="1739456"/>
            <a:ext cx="46543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113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96" b="0" i="1">
                <a:solidFill>
                  <a:srgbClr val="4252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219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FD869-C11A-4E2F-95B2-4BCFE6667C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0"/>
            <a:ext cx="10691125" cy="75598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B8ADC-A28E-594B-8191-29C05C362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3552825"/>
            <a:ext cx="9223375" cy="381000"/>
          </a:xfrm>
          <a:prstGeom prst="rect">
            <a:avLst/>
          </a:prstGeom>
        </p:spPr>
        <p:txBody>
          <a:bodyPr/>
          <a:lstStyle>
            <a:lvl1pPr>
              <a:defRPr sz="2000" i="1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84AA05F-FDB2-AD43-9093-8C426F0F9878}"/>
              </a:ext>
            </a:extLst>
          </p:cNvPr>
          <p:cNvSpPr>
            <a:spLocks/>
          </p:cNvSpPr>
          <p:nvPr userDrawn="1"/>
        </p:nvSpPr>
        <p:spPr bwMode="auto">
          <a:xfrm>
            <a:off x="3241675" y="3995738"/>
            <a:ext cx="4208463" cy="0"/>
          </a:xfrm>
          <a:custGeom>
            <a:avLst/>
            <a:gdLst>
              <a:gd name="T0" fmla="*/ 0 w 4209415"/>
              <a:gd name="T1" fmla="*/ 4209415 w 42094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209415">
                <a:moveTo>
                  <a:pt x="0" y="0"/>
                </a:moveTo>
                <a:lnTo>
                  <a:pt x="4209415" y="0"/>
                </a:lnTo>
              </a:path>
            </a:pathLst>
          </a:custGeom>
          <a:noFill/>
          <a:ln w="6350">
            <a:solidFill>
              <a:srgbClr val="77777A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42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38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39B0A2C1-F851-FD49-AFFF-587D691665A9}"/>
              </a:ext>
            </a:extLst>
          </p:cNvPr>
          <p:cNvSpPr>
            <a:spLocks/>
          </p:cNvSpPr>
          <p:nvPr userDrawn="1"/>
        </p:nvSpPr>
        <p:spPr bwMode="auto">
          <a:xfrm>
            <a:off x="3241675" y="1119188"/>
            <a:ext cx="4208463" cy="0"/>
          </a:xfrm>
          <a:custGeom>
            <a:avLst/>
            <a:gdLst>
              <a:gd name="T0" fmla="*/ 0 w 4209415"/>
              <a:gd name="T1" fmla="*/ 4209415 w 42094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209415">
                <a:moveTo>
                  <a:pt x="0" y="0"/>
                </a:moveTo>
                <a:lnTo>
                  <a:pt x="4209415" y="0"/>
                </a:lnTo>
              </a:path>
            </a:pathLst>
          </a:custGeom>
          <a:noFill/>
          <a:ln w="6350">
            <a:solidFill>
              <a:srgbClr val="4455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1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>
            <a:extLst>
              <a:ext uri="{FF2B5EF4-FFF2-40B4-BE49-F238E27FC236}">
                <a16:creationId xmlns:a16="http://schemas.microsoft.com/office/drawing/2014/main" id="{A306D6A2-0205-D443-AAD7-7A56A9011D29}"/>
              </a:ext>
            </a:extLst>
          </p:cNvPr>
          <p:cNvSpPr>
            <a:spLocks/>
          </p:cNvSpPr>
          <p:nvPr userDrawn="1"/>
        </p:nvSpPr>
        <p:spPr bwMode="auto">
          <a:xfrm>
            <a:off x="3241675" y="1119188"/>
            <a:ext cx="4208463" cy="0"/>
          </a:xfrm>
          <a:custGeom>
            <a:avLst/>
            <a:gdLst>
              <a:gd name="T0" fmla="*/ 0 w 4209415"/>
              <a:gd name="T1" fmla="*/ 4209415 w 42094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209415">
                <a:moveTo>
                  <a:pt x="0" y="0"/>
                </a:moveTo>
                <a:lnTo>
                  <a:pt x="4209415" y="0"/>
                </a:lnTo>
              </a:path>
            </a:pathLst>
          </a:custGeom>
          <a:noFill/>
          <a:ln w="6350">
            <a:solidFill>
              <a:srgbClr val="4455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2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5263" y="652463"/>
            <a:ext cx="7762875" cy="347662"/>
          </a:xfrm>
          <a:prstGeom prst="rect">
            <a:avLst/>
          </a:prstGeom>
        </p:spPr>
        <p:txBody>
          <a:bodyPr/>
          <a:lstStyle>
            <a:lvl1pPr>
              <a:defRPr sz="2200" b="0" i="0">
                <a:solidFill>
                  <a:srgbClr val="445567"/>
                </a:solidFill>
                <a:latin typeface="ClassicalGaramondBT-Italic"/>
                <a:cs typeface="ClassicalGaramondBT-Italic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96314" y="1623174"/>
            <a:ext cx="3975735" cy="41433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11089" y="1623174"/>
            <a:ext cx="3975734" cy="41433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39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 noChangeArrowheads="1"/>
          </p:cNvSpPr>
          <p:nvPr userDrawn="1"/>
        </p:nvSpPr>
        <p:spPr bwMode="auto">
          <a:xfrm>
            <a:off x="-20952" y="0"/>
            <a:ext cx="10714352" cy="7559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8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4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0" i="0">
          <a:solidFill>
            <a:schemeClr val="accent1"/>
          </a:solidFill>
          <a:latin typeface="ClassGarmnd BT Italic"/>
          <a:ea typeface="ＭＳ Ｐゴシック" charset="0"/>
          <a:cs typeface="ClassGarmnd BT Ital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3241675" y="1119188"/>
            <a:ext cx="4208463" cy="0"/>
          </a:xfrm>
          <a:custGeom>
            <a:avLst/>
            <a:gdLst>
              <a:gd name="T0" fmla="*/ 0 w 4209415"/>
              <a:gd name="T1" fmla="*/ 4209415 w 420941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4209415">
                <a:moveTo>
                  <a:pt x="0" y="0"/>
                </a:moveTo>
                <a:lnTo>
                  <a:pt x="4209415" y="0"/>
                </a:lnTo>
              </a:path>
            </a:pathLst>
          </a:custGeom>
          <a:noFill/>
          <a:ln w="6350">
            <a:solidFill>
              <a:srgbClr val="4455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91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0" i="0">
          <a:solidFill>
            <a:schemeClr val="accent1"/>
          </a:solidFill>
          <a:latin typeface="ClassGarmnd BT Italic"/>
          <a:ea typeface="ＭＳ Ｐゴシック" charset="0"/>
          <a:cs typeface="ClassGarmnd BT Ital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43072" y="1117677"/>
            <a:ext cx="420624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5986" y="0"/>
                </a:lnTo>
              </a:path>
            </a:pathLst>
          </a:custGeom>
          <a:ln w="6350">
            <a:solidFill>
              <a:srgbClr val="435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9290" y="312032"/>
            <a:ext cx="63011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42526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799" y="3257368"/>
            <a:ext cx="996415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4B4B4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3450"/>
            <a:ext cx="3423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3450"/>
            <a:ext cx="2460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3450"/>
            <a:ext cx="2460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68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834">
        <a:defRPr>
          <a:latin typeface="+mn-lt"/>
          <a:ea typeface="+mn-ea"/>
          <a:cs typeface="+mn-cs"/>
        </a:defRPr>
      </a:lvl2pPr>
      <a:lvl3pPr marL="913668">
        <a:defRPr>
          <a:latin typeface="+mn-lt"/>
          <a:ea typeface="+mn-ea"/>
          <a:cs typeface="+mn-cs"/>
        </a:defRPr>
      </a:lvl3pPr>
      <a:lvl4pPr marL="1370503">
        <a:defRPr>
          <a:latin typeface="+mn-lt"/>
          <a:ea typeface="+mn-ea"/>
          <a:cs typeface="+mn-cs"/>
        </a:defRPr>
      </a:lvl4pPr>
      <a:lvl5pPr marL="1827337">
        <a:defRPr>
          <a:latin typeface="+mn-lt"/>
          <a:ea typeface="+mn-ea"/>
          <a:cs typeface="+mn-cs"/>
        </a:defRPr>
      </a:lvl5pPr>
      <a:lvl6pPr marL="2284171">
        <a:defRPr>
          <a:latin typeface="+mn-lt"/>
          <a:ea typeface="+mn-ea"/>
          <a:cs typeface="+mn-cs"/>
        </a:defRPr>
      </a:lvl6pPr>
      <a:lvl7pPr marL="2741005">
        <a:defRPr>
          <a:latin typeface="+mn-lt"/>
          <a:ea typeface="+mn-ea"/>
          <a:cs typeface="+mn-cs"/>
        </a:defRPr>
      </a:lvl7pPr>
      <a:lvl8pPr marL="3197840">
        <a:defRPr>
          <a:latin typeface="+mn-lt"/>
          <a:ea typeface="+mn-ea"/>
          <a:cs typeface="+mn-cs"/>
        </a:defRPr>
      </a:lvl8pPr>
      <a:lvl9pPr marL="36546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834">
        <a:defRPr>
          <a:latin typeface="+mn-lt"/>
          <a:ea typeface="+mn-ea"/>
          <a:cs typeface="+mn-cs"/>
        </a:defRPr>
      </a:lvl2pPr>
      <a:lvl3pPr marL="913668">
        <a:defRPr>
          <a:latin typeface="+mn-lt"/>
          <a:ea typeface="+mn-ea"/>
          <a:cs typeface="+mn-cs"/>
        </a:defRPr>
      </a:lvl3pPr>
      <a:lvl4pPr marL="1370503">
        <a:defRPr>
          <a:latin typeface="+mn-lt"/>
          <a:ea typeface="+mn-ea"/>
          <a:cs typeface="+mn-cs"/>
        </a:defRPr>
      </a:lvl4pPr>
      <a:lvl5pPr marL="1827337">
        <a:defRPr>
          <a:latin typeface="+mn-lt"/>
          <a:ea typeface="+mn-ea"/>
          <a:cs typeface="+mn-cs"/>
        </a:defRPr>
      </a:lvl5pPr>
      <a:lvl6pPr marL="2284171">
        <a:defRPr>
          <a:latin typeface="+mn-lt"/>
          <a:ea typeface="+mn-ea"/>
          <a:cs typeface="+mn-cs"/>
        </a:defRPr>
      </a:lvl6pPr>
      <a:lvl7pPr marL="2741005">
        <a:defRPr>
          <a:latin typeface="+mn-lt"/>
          <a:ea typeface="+mn-ea"/>
          <a:cs typeface="+mn-cs"/>
        </a:defRPr>
      </a:lvl7pPr>
      <a:lvl8pPr marL="3197840">
        <a:defRPr>
          <a:latin typeface="+mn-lt"/>
          <a:ea typeface="+mn-ea"/>
          <a:cs typeface="+mn-cs"/>
        </a:defRPr>
      </a:lvl8pPr>
      <a:lvl9pPr marL="3654674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43072" y="1116740"/>
            <a:ext cx="420624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5996" y="0"/>
                </a:lnTo>
              </a:path>
            </a:pathLst>
          </a:custGeom>
          <a:ln w="6349">
            <a:solidFill>
              <a:srgbClr val="4353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7800" y="705437"/>
            <a:ext cx="846415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1">
                <a:solidFill>
                  <a:srgbClr val="4252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9863" y="1946358"/>
            <a:ext cx="84400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1">
                <a:solidFill>
                  <a:srgbClr val="4A4A4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6" y="7033451"/>
            <a:ext cx="342391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3451"/>
            <a:ext cx="2460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3451"/>
            <a:ext cx="246094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84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423">
        <a:defRPr>
          <a:latin typeface="+mn-lt"/>
          <a:ea typeface="+mn-ea"/>
          <a:cs typeface="+mn-cs"/>
        </a:defRPr>
      </a:lvl2pPr>
      <a:lvl3pPr marL="912846">
        <a:defRPr>
          <a:latin typeface="+mn-lt"/>
          <a:ea typeface="+mn-ea"/>
          <a:cs typeface="+mn-cs"/>
        </a:defRPr>
      </a:lvl3pPr>
      <a:lvl4pPr marL="1369268">
        <a:defRPr>
          <a:latin typeface="+mn-lt"/>
          <a:ea typeface="+mn-ea"/>
          <a:cs typeface="+mn-cs"/>
        </a:defRPr>
      </a:lvl4pPr>
      <a:lvl5pPr marL="1825691">
        <a:defRPr>
          <a:latin typeface="+mn-lt"/>
          <a:ea typeface="+mn-ea"/>
          <a:cs typeface="+mn-cs"/>
        </a:defRPr>
      </a:lvl5pPr>
      <a:lvl6pPr marL="2282114">
        <a:defRPr>
          <a:latin typeface="+mn-lt"/>
          <a:ea typeface="+mn-ea"/>
          <a:cs typeface="+mn-cs"/>
        </a:defRPr>
      </a:lvl6pPr>
      <a:lvl7pPr marL="2738537">
        <a:defRPr>
          <a:latin typeface="+mn-lt"/>
          <a:ea typeface="+mn-ea"/>
          <a:cs typeface="+mn-cs"/>
        </a:defRPr>
      </a:lvl7pPr>
      <a:lvl8pPr marL="3194959">
        <a:defRPr>
          <a:latin typeface="+mn-lt"/>
          <a:ea typeface="+mn-ea"/>
          <a:cs typeface="+mn-cs"/>
        </a:defRPr>
      </a:lvl8pPr>
      <a:lvl9pPr marL="365138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423">
        <a:defRPr>
          <a:latin typeface="+mn-lt"/>
          <a:ea typeface="+mn-ea"/>
          <a:cs typeface="+mn-cs"/>
        </a:defRPr>
      </a:lvl2pPr>
      <a:lvl3pPr marL="912846">
        <a:defRPr>
          <a:latin typeface="+mn-lt"/>
          <a:ea typeface="+mn-ea"/>
          <a:cs typeface="+mn-cs"/>
        </a:defRPr>
      </a:lvl3pPr>
      <a:lvl4pPr marL="1369268">
        <a:defRPr>
          <a:latin typeface="+mn-lt"/>
          <a:ea typeface="+mn-ea"/>
          <a:cs typeface="+mn-cs"/>
        </a:defRPr>
      </a:lvl4pPr>
      <a:lvl5pPr marL="1825691">
        <a:defRPr>
          <a:latin typeface="+mn-lt"/>
          <a:ea typeface="+mn-ea"/>
          <a:cs typeface="+mn-cs"/>
        </a:defRPr>
      </a:lvl5pPr>
      <a:lvl6pPr marL="2282114">
        <a:defRPr>
          <a:latin typeface="+mn-lt"/>
          <a:ea typeface="+mn-ea"/>
          <a:cs typeface="+mn-cs"/>
        </a:defRPr>
      </a:lvl6pPr>
      <a:lvl7pPr marL="2738537">
        <a:defRPr>
          <a:latin typeface="+mn-lt"/>
          <a:ea typeface="+mn-ea"/>
          <a:cs typeface="+mn-cs"/>
        </a:defRPr>
      </a:lvl7pPr>
      <a:lvl8pPr marL="3194959">
        <a:defRPr>
          <a:latin typeface="+mn-lt"/>
          <a:ea typeface="+mn-ea"/>
          <a:cs typeface="+mn-cs"/>
        </a:defRPr>
      </a:lvl8pPr>
      <a:lvl9pPr marL="365138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ynthia.ekere@henleyglobal.com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>
            <a:extLst>
              <a:ext uri="{FF2B5EF4-FFF2-40B4-BE49-F238E27FC236}">
                <a16:creationId xmlns:a16="http://schemas.microsoft.com/office/drawing/2014/main" id="{AC180571-71DC-544C-9D89-8C3C59A4BB50}"/>
              </a:ext>
            </a:extLst>
          </p:cNvPr>
          <p:cNvSpPr/>
          <p:nvPr/>
        </p:nvSpPr>
        <p:spPr>
          <a:xfrm>
            <a:off x="1940144" y="4952177"/>
            <a:ext cx="6812280" cy="0"/>
          </a:xfrm>
          <a:custGeom>
            <a:avLst/>
            <a:gdLst/>
            <a:ahLst/>
            <a:cxnLst/>
            <a:rect l="l" t="t" r="r" b="b"/>
            <a:pathLst>
              <a:path w="6812280">
                <a:moveTo>
                  <a:pt x="0" y="0"/>
                </a:moveTo>
                <a:lnTo>
                  <a:pt x="6811708" y="0"/>
                </a:lnTo>
              </a:path>
            </a:pathLst>
          </a:custGeom>
          <a:ln w="6350">
            <a:solidFill>
              <a:srgbClr val="7777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42BEF-8488-4986-9862-5F90B5931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911" y="5525412"/>
            <a:ext cx="4774149" cy="298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51CF5-99A3-4FF7-A543-D10BA7AE8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76" y="3019425"/>
            <a:ext cx="7755648" cy="112489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47B6988-79D3-44B2-85F8-605AA7DCEBC8}"/>
              </a:ext>
            </a:extLst>
          </p:cNvPr>
          <p:cNvGrpSpPr/>
          <p:nvPr/>
        </p:nvGrpSpPr>
        <p:grpSpPr>
          <a:xfrm>
            <a:off x="1971224" y="7040404"/>
            <a:ext cx="6750952" cy="246221"/>
            <a:chOff x="1935666" y="6964204"/>
            <a:chExt cx="6750952" cy="2462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E4C07D-8BE1-4325-AD41-F64A80EEE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4100" y="6979364"/>
              <a:ext cx="210634" cy="2159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BF2035-509D-48F6-9D91-B36D46B18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84700" y="6979364"/>
              <a:ext cx="210634" cy="215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7F9C8C-5811-4F5A-BDFE-28E05B984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5666" y="6979364"/>
              <a:ext cx="210634" cy="2159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90CDE8-10E6-4F9E-A80D-F81F96DAF171}"/>
                </a:ext>
              </a:extLst>
            </p:cNvPr>
            <p:cNvSpPr/>
            <p:nvPr/>
          </p:nvSpPr>
          <p:spPr>
            <a:xfrm>
              <a:off x="2188575" y="6964204"/>
              <a:ext cx="1176925" cy="2462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12700"/>
              <a:r>
                <a:rPr lang="en-US" sz="1000" spc="35" dirty="0">
                  <a:solidFill>
                    <a:srgbClr val="4D4D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n-US" sz="1000" spc="35" dirty="0" err="1">
                  <a:solidFill>
                    <a:srgbClr val="4D4D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HenleyPartners</a:t>
              </a:r>
              <a:endParaRPr lang="en-US" sz="1000" spc="35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C850900-DE3D-493F-AC46-950FFD3DEEED}"/>
                </a:ext>
              </a:extLst>
            </p:cNvPr>
            <p:cNvSpPr/>
            <p:nvPr/>
          </p:nvSpPr>
          <p:spPr>
            <a:xfrm>
              <a:off x="4813300" y="6964204"/>
              <a:ext cx="1230786" cy="2462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12700"/>
              <a:r>
                <a:rPr lang="en-US" sz="1000" spc="35" dirty="0">
                  <a:solidFill>
                    <a:srgbClr val="4D4D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Henley &amp; Partners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F24287-E546-4774-858E-9B16D51CC142}"/>
                </a:ext>
              </a:extLst>
            </p:cNvPr>
            <p:cNvSpPr/>
            <p:nvPr/>
          </p:nvSpPr>
          <p:spPr>
            <a:xfrm>
              <a:off x="7556500" y="6964204"/>
              <a:ext cx="1130118" cy="24622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12700"/>
              <a:r>
                <a:rPr lang="en-US" sz="1000" spc="35" dirty="0">
                  <a:solidFill>
                    <a:srgbClr val="4D4D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n-US" sz="1000" spc="35" dirty="0" err="1">
                  <a:solidFill>
                    <a:srgbClr val="4D4D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HenleyPartners</a:t>
              </a:r>
              <a:endParaRPr lang="en-US" sz="1000" spc="35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150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497" y="6901062"/>
            <a:ext cx="10253626" cy="384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0" marR="5076" defTabSz="913668" fontAlgn="auto">
              <a:lnSpc>
                <a:spcPct val="108300"/>
              </a:lnSpc>
              <a:spcBef>
                <a:spcPts val="0"/>
              </a:spcBef>
              <a:spcAft>
                <a:spcPts val="0"/>
              </a:spcAft>
            </a:pPr>
            <a:r>
              <a:rPr sz="1199" i="1" dirty="0">
                <a:solidFill>
                  <a:srgbClr val="3E5262"/>
                </a:solidFill>
                <a:latin typeface="Calibri"/>
                <a:ea typeface="+mn-ea"/>
                <a:cs typeface="Calibri"/>
              </a:rPr>
              <a:t>¹ </a:t>
            </a:r>
            <a:r>
              <a:rPr sz="1199" i="1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Costs </a:t>
            </a:r>
            <a:r>
              <a:rPr sz="1199" i="1" spc="-2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represent </a:t>
            </a:r>
            <a:r>
              <a:rPr sz="1199" i="1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the </a:t>
            </a:r>
            <a:r>
              <a:rPr sz="1199" i="1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minimum contribution/investment </a:t>
            </a:r>
            <a:r>
              <a:rPr sz="1199" i="1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for a single </a:t>
            </a:r>
            <a:r>
              <a:rPr sz="1199" i="1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applicant </a:t>
            </a:r>
            <a:r>
              <a:rPr sz="1199" i="1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and </a:t>
            </a:r>
            <a:r>
              <a:rPr sz="1199" i="1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applicants </a:t>
            </a:r>
            <a:r>
              <a:rPr sz="1199" i="1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would </a:t>
            </a:r>
            <a:r>
              <a:rPr sz="1199" i="1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incur </a:t>
            </a:r>
            <a:r>
              <a:rPr sz="1199" i="1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additional </a:t>
            </a:r>
            <a:r>
              <a:rPr sz="1199" i="1" spc="-1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property </a:t>
            </a:r>
            <a:r>
              <a:rPr sz="1199" i="1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transaction costs </a:t>
            </a:r>
            <a:r>
              <a:rPr sz="1199" i="1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and/or </a:t>
            </a:r>
            <a:r>
              <a:rPr sz="1199" i="1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misc. government  fees, </a:t>
            </a:r>
            <a:r>
              <a:rPr sz="1199" i="1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due </a:t>
            </a:r>
            <a:r>
              <a:rPr sz="1199" i="1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diligence fees </a:t>
            </a:r>
            <a:r>
              <a:rPr sz="1199" i="1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and </a:t>
            </a:r>
            <a:r>
              <a:rPr sz="1199" i="1" spc="-1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processing</a:t>
            </a:r>
            <a:r>
              <a:rPr sz="1199" i="1" spc="8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199" i="1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fees</a:t>
            </a:r>
            <a:endParaRPr sz="1199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0730" y="1265381"/>
          <a:ext cx="10151371" cy="5506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7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8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3815"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marL="748665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Austria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121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Malta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121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600" i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Turkey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6893" marB="0" anchor="ctr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498">
                <a:tc>
                  <a:txBody>
                    <a:bodyPr/>
                    <a:lstStyle/>
                    <a:p>
                      <a:pPr marL="71120" marR="73533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Government  processing</a:t>
                      </a:r>
                      <a:r>
                        <a:rPr sz="1400" spc="2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time: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5833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7232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~ 24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0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~ 18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0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~ </a:t>
                      </a:r>
                      <a:r>
                        <a:rPr lang="en-US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spc="-17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07" marB="0" anchor="ctr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257">
                <a:tc>
                  <a:txBody>
                    <a:bodyPr/>
                    <a:lstStyle/>
                    <a:p>
                      <a:pPr marL="71120" marR="893444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1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Member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400" spc="-9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lang="en-US"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EU: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6468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498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1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Visa-free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access</a:t>
                      </a:r>
                      <a:r>
                        <a:rPr sz="1400" spc="26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to: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6468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lang="en-US"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400" spc="-17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countries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lang="en-US"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17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countries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r>
                        <a:rPr lang="en-US"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18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countries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2679">
                <a:tc>
                  <a:txBody>
                    <a:bodyPr/>
                    <a:lstStyle/>
                    <a:p>
                      <a:pPr marL="71120" marR="8597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Important</a:t>
                      </a:r>
                      <a:r>
                        <a:rPr sz="1400" spc="-16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visa-  free travel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destinations: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6468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4945" marR="183515" indent="63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Canada,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Europe’s  Schengen, UK, US,  Singapore,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Hong</a:t>
                      </a:r>
                      <a:r>
                        <a:rPr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Kong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7556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 marR="182245" indent="-254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Canada,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Europe’s  Schengen, UK, US,  Singapore,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Hong</a:t>
                      </a:r>
                      <a:r>
                        <a:rPr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Kong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0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175" marR="3733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Japan,</a:t>
                      </a:r>
                      <a:r>
                        <a:rPr sz="1400" spc="-12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Singapore,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Hong Kong,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Thailand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737" marB="0" anchor="ctr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71120" marR="973455">
                        <a:lnSpc>
                          <a:spcPct val="101499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Minimum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ont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ion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¹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69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42265" marR="33020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1400" spc="-1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million 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(donation) </a:t>
                      </a:r>
                      <a:r>
                        <a:rPr sz="1400" spc="-2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OR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sz="1400" spc="-1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million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(investment)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01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82563" marR="212725" indent="41275" algn="ctr">
                        <a:lnSpc>
                          <a:spcPct val="100000"/>
                        </a:lnSpc>
                      </a:pPr>
                      <a:r>
                        <a:rPr lang="en-US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 738,000</a:t>
                      </a:r>
                      <a:br>
                        <a:rPr lang="en-US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</a:b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(at least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</a:t>
                      </a:r>
                      <a:r>
                        <a:rPr sz="1400" spc="-17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600,000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donation)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1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SG"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400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,000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50850" marR="44323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(real estate)</a:t>
                      </a:r>
                      <a:r>
                        <a:rPr sz="1400" spc="-17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OR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15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500,000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95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(fixed bank</a:t>
                      </a:r>
                      <a:r>
                        <a:rPr sz="1400" spc="-17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deposit)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901" marB="0" anchor="ctr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259">
                <a:tc>
                  <a:txBody>
                    <a:bodyPr/>
                    <a:lstStyle/>
                    <a:p>
                      <a:pPr marL="70485" marR="4318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Must hold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period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for  assets: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737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N/A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4961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Five</a:t>
                      </a:r>
                      <a:r>
                        <a:rPr sz="1400" spc="-2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4961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Three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4961" marB="0" anchor="ctr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636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3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1120" marR="45656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Time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required in the  country: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69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89535" indent="-635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Two mandatory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visits  and no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physical presence  requirement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5019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Two mandatory</a:t>
                      </a:r>
                      <a:r>
                        <a:rPr sz="1400" spc="-16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visits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6675" marR="55244" indent="-63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and at least 14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days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12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 from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starting your  application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1280"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One visit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required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physical presence  requirement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5019" marB="0" anchor="ctr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687" cap="flat" cmpd="sng" algn="ctr">
                      <a:solidFill>
                        <a:srgbClr val="6362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62783" y="673551"/>
            <a:ext cx="5341580" cy="33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0"/>
            <a:r>
              <a:rPr spc="-15" dirty="0"/>
              <a:t>Comparison </a:t>
            </a:r>
            <a:r>
              <a:rPr dirty="0"/>
              <a:t>of </a:t>
            </a:r>
            <a:r>
              <a:rPr spc="-5" dirty="0"/>
              <a:t>European </a:t>
            </a:r>
            <a:r>
              <a:rPr spc="-15" dirty="0"/>
              <a:t>Citizenship</a:t>
            </a:r>
            <a:r>
              <a:rPr spc="-60" dirty="0"/>
              <a:t> </a:t>
            </a:r>
            <a:r>
              <a:rPr spc="-5" dirty="0"/>
              <a:t>Programs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6452" y="673550"/>
            <a:ext cx="4808875" cy="33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0"/>
            <a:r>
              <a:rPr spc="-25" dirty="0">
                <a:solidFill>
                  <a:srgbClr val="3E566E"/>
                </a:solidFill>
              </a:rPr>
              <a:t>Comparison </a:t>
            </a:r>
            <a:r>
              <a:rPr spc="-10" dirty="0">
                <a:solidFill>
                  <a:srgbClr val="3E566E"/>
                </a:solidFill>
              </a:rPr>
              <a:t>of </a:t>
            </a:r>
            <a:r>
              <a:rPr spc="-25" dirty="0">
                <a:solidFill>
                  <a:srgbClr val="3E566E"/>
                </a:solidFill>
              </a:rPr>
              <a:t>European</a:t>
            </a:r>
            <a:r>
              <a:rPr spc="-70" dirty="0">
                <a:solidFill>
                  <a:srgbClr val="3E566E"/>
                </a:solidFill>
              </a:rPr>
              <a:t> </a:t>
            </a:r>
            <a:r>
              <a:rPr spc="-10" dirty="0">
                <a:solidFill>
                  <a:srgbClr val="3E566E"/>
                </a:solidFill>
              </a:rPr>
              <a:t>RBI</a:t>
            </a:r>
            <a:r>
              <a:rPr lang="en-US" spc="-10" dirty="0">
                <a:solidFill>
                  <a:srgbClr val="3E566E"/>
                </a:solidFill>
              </a:rPr>
              <a:t> </a:t>
            </a:r>
            <a:r>
              <a:rPr spc="-10" dirty="0">
                <a:solidFill>
                  <a:srgbClr val="3E566E"/>
                </a:solidFill>
              </a:rPr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 flipV="1">
            <a:off x="1539896" y="7206645"/>
            <a:ext cx="8162301" cy="16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0" marR="5076" indent="-634" defTabSz="913668" fontAlgn="auto">
              <a:spcBef>
                <a:spcPts val="0"/>
              </a:spcBef>
              <a:spcAft>
                <a:spcPts val="0"/>
              </a:spcAft>
            </a:pP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¹</a:t>
            </a:r>
            <a:endParaRPr sz="1099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8509" y="1341517"/>
            <a:ext cx="6979" cy="524070"/>
          </a:xfrm>
          <a:custGeom>
            <a:avLst/>
            <a:gdLst/>
            <a:ahLst/>
            <a:cxnLst/>
            <a:rect l="l" t="t" r="r" b="b"/>
            <a:pathLst>
              <a:path w="6984" h="524510">
                <a:moveTo>
                  <a:pt x="0" y="524128"/>
                </a:moveTo>
                <a:lnTo>
                  <a:pt x="6464" y="524128"/>
                </a:lnTo>
                <a:lnTo>
                  <a:pt x="6464" y="0"/>
                </a:lnTo>
                <a:lnTo>
                  <a:pt x="0" y="0"/>
                </a:lnTo>
                <a:lnTo>
                  <a:pt x="0" y="524128"/>
                </a:lnTo>
                <a:close/>
              </a:path>
            </a:pathLst>
          </a:custGeom>
          <a:solidFill>
            <a:srgbClr val="3E5262"/>
          </a:solidFill>
        </p:spPr>
        <p:txBody>
          <a:bodyPr wrap="square" lIns="0" tIns="0" rIns="0" bIns="0" rtlCol="0"/>
          <a:lstStyle/>
          <a:p>
            <a:pPr defTabSz="913668" fontAlgn="auto">
              <a:spcBef>
                <a:spcPts val="0"/>
              </a:spcBef>
              <a:spcAft>
                <a:spcPts val="0"/>
              </a:spcAft>
            </a:pPr>
            <a:endParaRPr sz="1799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673" y="1340756"/>
            <a:ext cx="1737805" cy="524704"/>
          </a:xfrm>
          <a:custGeom>
            <a:avLst/>
            <a:gdLst/>
            <a:ahLst/>
            <a:cxnLst/>
            <a:rect l="l" t="t" r="r" b="b"/>
            <a:pathLst>
              <a:path w="1739264" h="525144">
                <a:moveTo>
                  <a:pt x="0" y="0"/>
                </a:moveTo>
                <a:lnTo>
                  <a:pt x="1738883" y="0"/>
                </a:lnTo>
                <a:lnTo>
                  <a:pt x="1738883" y="525018"/>
                </a:lnTo>
                <a:lnTo>
                  <a:pt x="0" y="525018"/>
                </a:lnTo>
                <a:lnTo>
                  <a:pt x="0" y="0"/>
                </a:lnTo>
                <a:close/>
              </a:path>
            </a:pathLst>
          </a:custGeom>
          <a:solidFill>
            <a:srgbClr val="3E5262"/>
          </a:solidFill>
        </p:spPr>
        <p:txBody>
          <a:bodyPr wrap="square" lIns="0" tIns="0" rIns="0" bIns="0" rtlCol="0"/>
          <a:lstStyle/>
          <a:p>
            <a:pPr defTabSz="913668" fontAlgn="auto">
              <a:spcBef>
                <a:spcPts val="0"/>
              </a:spcBef>
              <a:spcAft>
                <a:spcPts val="0"/>
              </a:spcAft>
            </a:pPr>
            <a:endParaRPr sz="1799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9099" y="1340756"/>
            <a:ext cx="1738440" cy="524704"/>
          </a:xfrm>
          <a:custGeom>
            <a:avLst/>
            <a:gdLst/>
            <a:ahLst/>
            <a:cxnLst/>
            <a:rect l="l" t="t" r="r" b="b"/>
            <a:pathLst>
              <a:path w="1739900" h="525144">
                <a:moveTo>
                  <a:pt x="0" y="0"/>
                </a:moveTo>
                <a:lnTo>
                  <a:pt x="1739645" y="0"/>
                </a:lnTo>
                <a:lnTo>
                  <a:pt x="1739645" y="525018"/>
                </a:lnTo>
                <a:lnTo>
                  <a:pt x="0" y="525018"/>
                </a:lnTo>
                <a:lnTo>
                  <a:pt x="0" y="0"/>
                </a:lnTo>
                <a:close/>
              </a:path>
            </a:pathLst>
          </a:custGeom>
          <a:solidFill>
            <a:srgbClr val="3E5262"/>
          </a:solidFill>
        </p:spPr>
        <p:txBody>
          <a:bodyPr wrap="square" lIns="0" tIns="0" rIns="0" bIns="0" rtlCol="0"/>
          <a:lstStyle/>
          <a:p>
            <a:pPr defTabSz="913668" fontAlgn="auto">
              <a:spcBef>
                <a:spcPts val="0"/>
              </a:spcBef>
              <a:spcAft>
                <a:spcPts val="0"/>
              </a:spcAft>
            </a:pPr>
            <a:endParaRPr sz="1799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7285" y="1340756"/>
            <a:ext cx="1737805" cy="524704"/>
          </a:xfrm>
          <a:custGeom>
            <a:avLst/>
            <a:gdLst/>
            <a:ahLst/>
            <a:cxnLst/>
            <a:rect l="l" t="t" r="r" b="b"/>
            <a:pathLst>
              <a:path w="1739264" h="525144">
                <a:moveTo>
                  <a:pt x="0" y="0"/>
                </a:moveTo>
                <a:lnTo>
                  <a:pt x="1738884" y="0"/>
                </a:lnTo>
                <a:lnTo>
                  <a:pt x="1738884" y="525018"/>
                </a:lnTo>
                <a:lnTo>
                  <a:pt x="0" y="525018"/>
                </a:lnTo>
                <a:lnTo>
                  <a:pt x="0" y="0"/>
                </a:lnTo>
                <a:close/>
              </a:path>
            </a:pathLst>
          </a:custGeom>
          <a:solidFill>
            <a:srgbClr val="3E5262"/>
          </a:solidFill>
        </p:spPr>
        <p:txBody>
          <a:bodyPr wrap="square" lIns="0" tIns="0" rIns="0" bIns="0" rtlCol="0"/>
          <a:lstStyle/>
          <a:p>
            <a:pPr defTabSz="913668" fontAlgn="auto">
              <a:spcBef>
                <a:spcPts val="0"/>
              </a:spcBef>
              <a:spcAft>
                <a:spcPts val="0"/>
              </a:spcAft>
            </a:pPr>
            <a:endParaRPr sz="1799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04710" y="1340756"/>
            <a:ext cx="1738440" cy="524704"/>
          </a:xfrm>
          <a:custGeom>
            <a:avLst/>
            <a:gdLst/>
            <a:ahLst/>
            <a:cxnLst/>
            <a:rect l="l" t="t" r="r" b="b"/>
            <a:pathLst>
              <a:path w="1739900" h="525144">
                <a:moveTo>
                  <a:pt x="0" y="0"/>
                </a:moveTo>
                <a:lnTo>
                  <a:pt x="1739645" y="0"/>
                </a:lnTo>
                <a:lnTo>
                  <a:pt x="1739645" y="525018"/>
                </a:lnTo>
                <a:lnTo>
                  <a:pt x="0" y="525018"/>
                </a:lnTo>
                <a:lnTo>
                  <a:pt x="0" y="0"/>
                </a:lnTo>
                <a:close/>
              </a:path>
            </a:pathLst>
          </a:custGeom>
          <a:solidFill>
            <a:srgbClr val="3E5262"/>
          </a:solidFill>
        </p:spPr>
        <p:txBody>
          <a:bodyPr wrap="square" lIns="0" tIns="0" rIns="0" bIns="0" rtlCol="0"/>
          <a:lstStyle/>
          <a:p>
            <a:pPr defTabSz="913668" fontAlgn="auto">
              <a:spcBef>
                <a:spcPts val="0"/>
              </a:spcBef>
              <a:spcAft>
                <a:spcPts val="0"/>
              </a:spcAft>
            </a:pPr>
            <a:endParaRPr sz="1799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42897" y="1340756"/>
            <a:ext cx="1737805" cy="524704"/>
          </a:xfrm>
          <a:custGeom>
            <a:avLst/>
            <a:gdLst/>
            <a:ahLst/>
            <a:cxnLst/>
            <a:rect l="l" t="t" r="r" b="b"/>
            <a:pathLst>
              <a:path w="1739265" h="525144">
                <a:moveTo>
                  <a:pt x="0" y="0"/>
                </a:moveTo>
                <a:lnTo>
                  <a:pt x="1738883" y="0"/>
                </a:lnTo>
                <a:lnTo>
                  <a:pt x="1738883" y="525018"/>
                </a:lnTo>
                <a:lnTo>
                  <a:pt x="0" y="525018"/>
                </a:lnTo>
                <a:lnTo>
                  <a:pt x="0" y="0"/>
                </a:lnTo>
                <a:close/>
              </a:path>
            </a:pathLst>
          </a:custGeom>
          <a:solidFill>
            <a:srgbClr val="3E5262"/>
          </a:solidFill>
        </p:spPr>
        <p:txBody>
          <a:bodyPr wrap="square" lIns="0" tIns="0" rIns="0" bIns="0" rtlCol="0"/>
          <a:lstStyle/>
          <a:p>
            <a:pPr defTabSz="913668" fontAlgn="auto">
              <a:spcBef>
                <a:spcPts val="0"/>
              </a:spcBef>
              <a:spcAft>
                <a:spcPts val="0"/>
              </a:spcAft>
            </a:pPr>
            <a:endParaRPr sz="1799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780322" y="1340756"/>
            <a:ext cx="1738440" cy="524704"/>
          </a:xfrm>
          <a:custGeom>
            <a:avLst/>
            <a:gdLst/>
            <a:ahLst/>
            <a:cxnLst/>
            <a:rect l="l" t="t" r="r" b="b"/>
            <a:pathLst>
              <a:path w="1739900" h="525144">
                <a:moveTo>
                  <a:pt x="0" y="0"/>
                </a:moveTo>
                <a:lnTo>
                  <a:pt x="1739646" y="0"/>
                </a:lnTo>
                <a:lnTo>
                  <a:pt x="1739646" y="525018"/>
                </a:lnTo>
                <a:lnTo>
                  <a:pt x="0" y="525018"/>
                </a:lnTo>
                <a:lnTo>
                  <a:pt x="0" y="0"/>
                </a:lnTo>
                <a:close/>
              </a:path>
            </a:pathLst>
          </a:custGeom>
          <a:solidFill>
            <a:srgbClr val="3E5262"/>
          </a:solidFill>
        </p:spPr>
        <p:txBody>
          <a:bodyPr wrap="square" lIns="0" tIns="0" rIns="0" bIns="0" rtlCol="0"/>
          <a:lstStyle/>
          <a:p>
            <a:pPr defTabSz="913668" fontAlgn="auto">
              <a:spcBef>
                <a:spcPts val="0"/>
              </a:spcBef>
              <a:spcAft>
                <a:spcPts val="0"/>
              </a:spcAft>
            </a:pPr>
            <a:endParaRPr sz="1799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5336" y="1340755"/>
          <a:ext cx="10426832" cy="5556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5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4577">
                <a:tc>
                  <a:txBody>
                    <a:bodyPr/>
                    <a:lstStyle/>
                    <a:p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Cyprus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i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Greece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Italy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Malta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Portugal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14">
                <a:tc>
                  <a:txBody>
                    <a:bodyPr/>
                    <a:lstStyle/>
                    <a:p>
                      <a:pPr marL="71120" marR="45465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Government  processing</a:t>
                      </a:r>
                      <a:r>
                        <a:rPr sz="1400" spc="2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time: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2992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2 to 3</a:t>
                      </a:r>
                      <a:r>
                        <a:rPr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21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2 to 3</a:t>
                      </a:r>
                      <a:r>
                        <a:rPr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21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3 to 4</a:t>
                      </a:r>
                      <a:r>
                        <a:rPr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21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4 to 6</a:t>
                      </a:r>
                      <a:r>
                        <a:rPr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021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lang="en-SG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lang="en-SG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9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021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14">
                <a:tc>
                  <a:txBody>
                    <a:bodyPr/>
                    <a:lstStyle/>
                    <a:p>
                      <a:pPr marL="71120" marR="5372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Member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Schengen</a:t>
                      </a:r>
                      <a:r>
                        <a:rPr sz="1400" spc="-14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Area: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627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2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21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21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21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021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021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065">
                <a:tc>
                  <a:txBody>
                    <a:bodyPr/>
                    <a:lstStyle/>
                    <a:p>
                      <a:pPr marL="71120">
                        <a:lnSpc>
                          <a:spcPts val="1540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Minimum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71120" marR="875030">
                        <a:lnSpc>
                          <a:spcPct val="101499"/>
                        </a:lnSpc>
                      </a:pP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inv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400" spc="-4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nt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required: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44450" algn="ctr">
                        <a:lnSpc>
                          <a:spcPts val="1545"/>
                        </a:lnSpc>
                      </a:pPr>
                      <a:endParaRPr lang="en-US" sz="1400" spc="-5" dirty="0">
                        <a:solidFill>
                          <a:srgbClr val="4B4B4B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R="44450" algn="ctr">
                        <a:lnSpc>
                          <a:spcPts val="1545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 300,000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</a:t>
                      </a:r>
                      <a:r>
                        <a:rPr sz="1400" spc="-15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250,000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0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 250,000</a:t>
                      </a:r>
                      <a:r>
                        <a:rPr sz="1400" spc="-15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-14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million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17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 </a:t>
                      </a:r>
                      <a:r>
                        <a:rPr lang="en-US"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175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,000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44450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17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 </a:t>
                      </a:r>
                      <a:r>
                        <a:rPr lang="en-US"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280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,000</a:t>
                      </a:r>
                      <a:r>
                        <a:rPr sz="1400" spc="-17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R="6667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EUR</a:t>
                      </a:r>
                      <a:r>
                        <a:rPr sz="1400" spc="-15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500,000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26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995">
                <a:tc>
                  <a:txBody>
                    <a:bodyPr/>
                    <a:lstStyle/>
                    <a:p>
                      <a:pPr marL="71120" marR="8248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Nature 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minimum  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inv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400" spc="-4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nt: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888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Real</a:t>
                      </a:r>
                      <a:r>
                        <a:rPr sz="1400" spc="-17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Estate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Real</a:t>
                      </a:r>
                      <a:r>
                        <a:rPr sz="1400" spc="-17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Estate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 marR="15875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Government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Bond</a:t>
                      </a:r>
                      <a:r>
                        <a:rPr sz="1400" spc="-19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/  Share Capital /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Donation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9734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238" marR="415925" indent="14288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lang="en-US"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Donation and Real Estate</a:t>
                      </a:r>
                    </a:p>
                  </a:txBody>
                  <a:tcPr marL="0" marR="0" marT="149734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586105" marR="475615" indent="-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Real</a:t>
                      </a:r>
                      <a:r>
                        <a:rPr sz="1400" spc="-15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Estate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400" spc="-19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other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15">
                <a:tc>
                  <a:txBody>
                    <a:bodyPr/>
                    <a:lstStyle/>
                    <a:p>
                      <a:pPr marL="71120" marR="4432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Must hold</a:t>
                      </a:r>
                      <a:r>
                        <a:rPr sz="1400" spc="-15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period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400" spc="-17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investment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61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Permanent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Permanent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Two</a:t>
                      </a:r>
                      <a:r>
                        <a:rPr sz="1400" spc="-18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Five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Five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1963">
                <a:tc>
                  <a:txBody>
                    <a:bodyPr/>
                    <a:lstStyle/>
                    <a:p>
                      <a:pPr marL="71120">
                        <a:lnSpc>
                          <a:spcPts val="155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Visits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required</a:t>
                      </a:r>
                      <a:r>
                        <a:rPr sz="1400" spc="-17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marR="8636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part 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ppli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io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  process: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Two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Two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543">
                <a:tc>
                  <a:txBody>
                    <a:bodyPr/>
                    <a:lstStyle/>
                    <a:p>
                      <a:pPr marL="71120">
                        <a:lnSpc>
                          <a:spcPts val="1550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400" spc="-1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presence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1120" marR="89471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required</a:t>
                      </a:r>
                      <a:r>
                        <a:rPr sz="1400" spc="-17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country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4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4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4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4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6580" marR="231775" indent="-35814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Effectively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-16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days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17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815">
                <a:tc>
                  <a:txBody>
                    <a:bodyPr/>
                    <a:lstStyle/>
                    <a:p>
                      <a:pPr marL="70485" marR="87376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Pathway</a:t>
                      </a:r>
                      <a:r>
                        <a:rPr sz="1400" spc="-17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to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citizenship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4744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Yes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– after </a:t>
                      </a:r>
                      <a:r>
                        <a:rPr lang="en-US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15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450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Yes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– after 7</a:t>
                      </a:r>
                      <a:r>
                        <a:rPr sz="1400" spc="-15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3450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Yes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– after 10</a:t>
                      </a:r>
                      <a:r>
                        <a:rPr sz="1400" spc="-16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3450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/A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450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Yes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– after 5</a:t>
                      </a:r>
                      <a:r>
                        <a:rPr sz="1400" spc="-15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450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7105"/>
            <a:r>
              <a:rPr spc="-45" dirty="0">
                <a:solidFill>
                  <a:srgbClr val="3D556D"/>
                </a:solidFill>
              </a:rPr>
              <a:t>C</a:t>
            </a:r>
            <a:r>
              <a:rPr spc="-35" dirty="0">
                <a:solidFill>
                  <a:srgbClr val="3D556D"/>
                </a:solidFill>
              </a:rPr>
              <a:t>o</a:t>
            </a:r>
            <a:r>
              <a:rPr spc="-50" dirty="0">
                <a:solidFill>
                  <a:srgbClr val="3D556D"/>
                </a:solidFill>
              </a:rPr>
              <a:t>m</a:t>
            </a:r>
            <a:r>
              <a:rPr spc="-35" dirty="0">
                <a:solidFill>
                  <a:srgbClr val="3D556D"/>
                </a:solidFill>
              </a:rPr>
              <a:t>pa</a:t>
            </a:r>
            <a:r>
              <a:rPr spc="-40" dirty="0">
                <a:solidFill>
                  <a:srgbClr val="3D556D"/>
                </a:solidFill>
              </a:rPr>
              <a:t>r</a:t>
            </a:r>
            <a:r>
              <a:rPr spc="-35" dirty="0">
                <a:solidFill>
                  <a:srgbClr val="3D556D"/>
                </a:solidFill>
              </a:rPr>
              <a:t>i</a:t>
            </a:r>
            <a:r>
              <a:rPr spc="-40" dirty="0">
                <a:solidFill>
                  <a:srgbClr val="3D556D"/>
                </a:solidFill>
              </a:rPr>
              <a:t>s</a:t>
            </a:r>
            <a:r>
              <a:rPr spc="-35" dirty="0">
                <a:solidFill>
                  <a:srgbClr val="3D556D"/>
                </a:solidFill>
              </a:rPr>
              <a:t>o</a:t>
            </a:r>
            <a:r>
              <a:rPr spc="-15" dirty="0">
                <a:solidFill>
                  <a:srgbClr val="3D556D"/>
                </a:solidFill>
              </a:rPr>
              <a:t>n</a:t>
            </a:r>
            <a:r>
              <a:rPr spc="-75" dirty="0">
                <a:solidFill>
                  <a:srgbClr val="3D556D"/>
                </a:solidFill>
              </a:rPr>
              <a:t> </a:t>
            </a:r>
            <a:r>
              <a:rPr spc="-25" dirty="0">
                <a:solidFill>
                  <a:srgbClr val="3D556D"/>
                </a:solidFill>
              </a:rPr>
              <a:t>o</a:t>
            </a:r>
            <a:r>
              <a:rPr spc="-10" dirty="0">
                <a:solidFill>
                  <a:srgbClr val="3D556D"/>
                </a:solidFill>
              </a:rPr>
              <a:t>f</a:t>
            </a:r>
            <a:r>
              <a:rPr spc="-25" dirty="0">
                <a:solidFill>
                  <a:srgbClr val="3D556D"/>
                </a:solidFill>
              </a:rPr>
              <a:t> </a:t>
            </a:r>
            <a:r>
              <a:rPr spc="-50" dirty="0">
                <a:solidFill>
                  <a:srgbClr val="3D556D"/>
                </a:solidFill>
              </a:rPr>
              <a:t>O</a:t>
            </a:r>
            <a:r>
              <a:rPr spc="-35" dirty="0">
                <a:solidFill>
                  <a:srgbClr val="3D556D"/>
                </a:solidFill>
              </a:rPr>
              <a:t>th</a:t>
            </a:r>
            <a:r>
              <a:rPr spc="-40" dirty="0">
                <a:solidFill>
                  <a:srgbClr val="3D556D"/>
                </a:solidFill>
              </a:rPr>
              <a:t>e</a:t>
            </a:r>
            <a:r>
              <a:rPr spc="-10" dirty="0">
                <a:solidFill>
                  <a:srgbClr val="3D556D"/>
                </a:solidFill>
              </a:rPr>
              <a:t>r</a:t>
            </a:r>
            <a:r>
              <a:rPr spc="-145" dirty="0">
                <a:solidFill>
                  <a:srgbClr val="3D556D"/>
                </a:solidFill>
              </a:rPr>
              <a:t> </a:t>
            </a:r>
            <a:r>
              <a:rPr spc="-15" dirty="0">
                <a:solidFill>
                  <a:srgbClr val="3D556D"/>
                </a:solidFill>
              </a:rPr>
              <a:t>RBI</a:t>
            </a:r>
            <a:r>
              <a:rPr lang="en-SG" spc="-15" dirty="0">
                <a:solidFill>
                  <a:srgbClr val="3D556D"/>
                </a:solidFill>
              </a:rPr>
              <a:t> </a:t>
            </a:r>
            <a:r>
              <a:rPr spc="-15" dirty="0">
                <a:solidFill>
                  <a:srgbClr val="3D556D"/>
                </a:solidFill>
              </a:rPr>
              <a:t>Pro</a:t>
            </a:r>
            <a:r>
              <a:rPr spc="-10" dirty="0">
                <a:solidFill>
                  <a:srgbClr val="3D556D"/>
                </a:solidFill>
              </a:rPr>
              <a:t>g</a:t>
            </a:r>
            <a:r>
              <a:rPr spc="-15" dirty="0">
                <a:solidFill>
                  <a:srgbClr val="3D556D"/>
                </a:solidFill>
              </a:rPr>
              <a:t>ra</a:t>
            </a:r>
            <a:r>
              <a:rPr spc="-35" dirty="0">
                <a:solidFill>
                  <a:srgbClr val="3D556D"/>
                </a:solidFill>
              </a:rPr>
              <a:t>m</a:t>
            </a:r>
            <a:r>
              <a:rPr spc="-10" dirty="0">
                <a:solidFill>
                  <a:srgbClr val="3D556D"/>
                </a:solidFill>
              </a:rPr>
              <a:t>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12391"/>
              </p:ext>
            </p:extLst>
          </p:nvPr>
        </p:nvGraphicFramePr>
        <p:xfrm>
          <a:off x="119163" y="1415704"/>
          <a:ext cx="10380797" cy="5947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4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7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674"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D526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i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anad</a:t>
                      </a:r>
                      <a:r>
                        <a:rPr sz="14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D5261"/>
                    </a:solidFill>
                  </a:tcPr>
                </a:tc>
                <a:tc>
                  <a:txBody>
                    <a:bodyPr/>
                    <a:lstStyle/>
                    <a:p>
                      <a:pPr marL="835025">
                        <a:lnSpc>
                          <a:spcPct val="100000"/>
                        </a:lnSpc>
                      </a:pP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nited</a:t>
                      </a:r>
                      <a:r>
                        <a:rPr sz="1400" i="1" spc="-2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Stat</a:t>
                      </a:r>
                      <a:r>
                        <a:rPr sz="1400" i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D5261"/>
                    </a:solidFill>
                  </a:tcPr>
                </a:tc>
                <a:tc>
                  <a:txBody>
                    <a:bodyPr/>
                    <a:lstStyle/>
                    <a:p>
                      <a:pPr marL="725170">
                        <a:lnSpc>
                          <a:spcPct val="100000"/>
                        </a:lnSpc>
                      </a:pP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nited</a:t>
                      </a:r>
                      <a:r>
                        <a:rPr sz="1400" i="1" spc="-2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ingdo</a:t>
                      </a:r>
                      <a:r>
                        <a:rPr sz="14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D5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pPr marL="71120" marR="84010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ove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spc="-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spc="-1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sin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sz="1400" spc="-4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11835">
                        <a:lnSpc>
                          <a:spcPct val="100000"/>
                        </a:lnSpc>
                      </a:pPr>
                      <a:r>
                        <a:rPr lang="en-GB"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12 </a:t>
                      </a:r>
                      <a:r>
                        <a:rPr lang="en-GB"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lang="en-GB"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22 </a:t>
                      </a:r>
                      <a:r>
                        <a:rPr sz="1400" spc="-2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onth</a:t>
                      </a:r>
                      <a:r>
                        <a:rPr sz="1400" spc="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400" spc="-2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onths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4869">
                        <a:lnSpc>
                          <a:spcPct val="100000"/>
                        </a:lnSpc>
                      </a:pPr>
                      <a:r>
                        <a:rPr lang="en-SG"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SG"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6 months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pPr marL="71120" marR="100393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-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um</a:t>
                      </a:r>
                      <a:r>
                        <a:rPr sz="1400" spc="-17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inv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spc="-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 re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ui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GB"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USD 275,000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8505">
                        <a:lnSpc>
                          <a:spcPct val="100000"/>
                        </a:lnSpc>
                      </a:pPr>
                      <a:r>
                        <a:rPr lang="en-US"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lang="en-US"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900,000</a:t>
                      </a:r>
                      <a:endParaRPr lang="en-US" sz="14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850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BP</a:t>
                      </a:r>
                      <a:r>
                        <a:rPr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SG"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50,000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247">
                <a:tc>
                  <a:txBody>
                    <a:bodyPr/>
                    <a:lstStyle/>
                    <a:p>
                      <a:pPr marL="71120" marR="113411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ature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spc="1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spc="-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ini</a:t>
                      </a:r>
                      <a:r>
                        <a:rPr sz="1400" spc="-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um inv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spc="-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lang="en-GB"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Low Investment requirement -</a:t>
                      </a:r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lang="en-GB" sz="1400" dirty="0"/>
                        <a:t>Innovative start-up business creation, approved by a designated organization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813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Regional</a:t>
                      </a:r>
                      <a:r>
                        <a:rPr sz="1400" spc="-3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Centre</a:t>
                      </a:r>
                      <a:r>
                        <a:rPr sz="1400" spc="-13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inv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400" spc="-4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SG"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– creating 10 jobs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Capital</a:t>
                      </a:r>
                      <a:r>
                        <a:rPr sz="1400" spc="-16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sz="1400" spc="-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pPr marL="71120" marR="106299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ust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hold</a:t>
                      </a:r>
                      <a:r>
                        <a:rPr sz="1400" spc="-3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od</a:t>
                      </a:r>
                      <a:r>
                        <a:rPr sz="1400" spc="-204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r inv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spc="-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400" spc="-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N/A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ive</a:t>
                      </a:r>
                      <a:r>
                        <a:rPr sz="1400" spc="-2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ive</a:t>
                      </a:r>
                      <a:r>
                        <a:rPr sz="1400" spc="-204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905">
                <a:tc>
                  <a:txBody>
                    <a:bodyPr/>
                    <a:lstStyle/>
                    <a:p>
                      <a:pPr marL="71120" marR="787400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isits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400" spc="-4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part</a:t>
                      </a:r>
                      <a:r>
                        <a:rPr sz="1400" spc="-2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of a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tio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spc="-1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one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prior</a:t>
                      </a:r>
                      <a:r>
                        <a:rPr sz="1400" spc="-4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ovin</a:t>
                      </a:r>
                      <a:r>
                        <a:rPr sz="1400" spc="9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lang="en-SG" sz="1400" spc="9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over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one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one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859">
                <a:tc>
                  <a:txBody>
                    <a:bodyPr/>
                    <a:lstStyle/>
                    <a:p>
                      <a:pPr marL="71120" marR="45720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sic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spc="-4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pre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ui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sz="1400" spc="-2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in c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2616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261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261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2616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721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spc="-4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spc="-15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citi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nshi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26165"/>
                      </a:solidFill>
                      <a:prstDash val="solid"/>
                    </a:lnT>
                    <a:lnB w="12687">
                      <a:solidFill>
                        <a:srgbClr val="62616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26165"/>
                      </a:solidFill>
                      <a:prstDash val="solid"/>
                    </a:lnT>
                    <a:lnB w="12687">
                      <a:solidFill>
                        <a:srgbClr val="6261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26165"/>
                      </a:solidFill>
                      <a:prstDash val="solid"/>
                    </a:lnT>
                    <a:lnB w="12687">
                      <a:solidFill>
                        <a:srgbClr val="62616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spc="-15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dirty="0">
                          <a:solidFill>
                            <a:srgbClr val="4A4A4A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12687">
                      <a:solidFill>
                        <a:srgbClr val="626165"/>
                      </a:solidFill>
                      <a:prstDash val="solid"/>
                    </a:lnT>
                    <a:lnB w="12687">
                      <a:solidFill>
                        <a:srgbClr val="62616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>
            <a:spLocks/>
          </p:cNvSpPr>
          <p:nvPr/>
        </p:nvSpPr>
        <p:spPr bwMode="auto">
          <a:xfrm>
            <a:off x="6103938" y="3394075"/>
            <a:ext cx="2543175" cy="2206625"/>
          </a:xfrm>
          <a:custGeom>
            <a:avLst/>
            <a:gdLst>
              <a:gd name="T0" fmla="*/ 146307 w 2543809"/>
              <a:gd name="T1" fmla="*/ 44984 h 2205990"/>
              <a:gd name="T2" fmla="*/ 105988 w 2543809"/>
              <a:gd name="T3" fmla="*/ 137423 h 2205990"/>
              <a:gd name="T4" fmla="*/ 71777 w 2543809"/>
              <a:gd name="T5" fmla="*/ 232950 h 2205990"/>
              <a:gd name="T6" fmla="*/ 43921 w 2543809"/>
              <a:gd name="T7" fmla="*/ 331320 h 2205990"/>
              <a:gd name="T8" fmla="*/ 22664 w 2543809"/>
              <a:gd name="T9" fmla="*/ 432289 h 2205990"/>
              <a:gd name="T10" fmla="*/ 8250 w 2543809"/>
              <a:gd name="T11" fmla="*/ 535612 h 2205990"/>
              <a:gd name="T12" fmla="*/ 926 w 2543809"/>
              <a:gd name="T13" fmla="*/ 641043 h 2205990"/>
              <a:gd name="T14" fmla="*/ 746 w 2543809"/>
              <a:gd name="T15" fmla="*/ 742443 h 2205990"/>
              <a:gd name="T16" fmla="*/ 6655 w 2543809"/>
              <a:gd name="T17" fmla="*/ 837241 h 2205990"/>
              <a:gd name="T18" fmla="*/ 18304 w 2543809"/>
              <a:gd name="T19" fmla="*/ 930371 h 2205990"/>
              <a:gd name="T20" fmla="*/ 35515 w 2543809"/>
              <a:gd name="T21" fmla="*/ 1021656 h 2205990"/>
              <a:gd name="T22" fmla="*/ 58111 w 2543809"/>
              <a:gd name="T23" fmla="*/ 1110919 h 2205990"/>
              <a:gd name="T24" fmla="*/ 85916 w 2543809"/>
              <a:gd name="T25" fmla="*/ 1197984 h 2205990"/>
              <a:gd name="T26" fmla="*/ 118751 w 2543809"/>
              <a:gd name="T27" fmla="*/ 1282672 h 2205990"/>
              <a:gd name="T28" fmla="*/ 156442 w 2543809"/>
              <a:gd name="T29" fmla="*/ 1364807 h 2205990"/>
              <a:gd name="T30" fmla="*/ 198809 w 2543809"/>
              <a:gd name="T31" fmla="*/ 1444212 h 2205990"/>
              <a:gd name="T32" fmla="*/ 245677 w 2543809"/>
              <a:gd name="T33" fmla="*/ 1520710 h 2205990"/>
              <a:gd name="T34" fmla="*/ 296868 w 2543809"/>
              <a:gd name="T35" fmla="*/ 1594124 h 2205990"/>
              <a:gd name="T36" fmla="*/ 352206 w 2543809"/>
              <a:gd name="T37" fmla="*/ 1664277 h 2205990"/>
              <a:gd name="T38" fmla="*/ 411513 w 2543809"/>
              <a:gd name="T39" fmla="*/ 1730991 h 2205990"/>
              <a:gd name="T40" fmla="*/ 474612 w 2543809"/>
              <a:gd name="T41" fmla="*/ 1794091 h 2205990"/>
              <a:gd name="T42" fmla="*/ 541326 w 2543809"/>
              <a:gd name="T43" fmla="*/ 1853398 h 2205990"/>
              <a:gd name="T44" fmla="*/ 611479 w 2543809"/>
              <a:gd name="T45" fmla="*/ 1908736 h 2205990"/>
              <a:gd name="T46" fmla="*/ 684892 w 2543809"/>
              <a:gd name="T47" fmla="*/ 1959928 h 2205990"/>
              <a:gd name="T48" fmla="*/ 761390 w 2543809"/>
              <a:gd name="T49" fmla="*/ 2006796 h 2205990"/>
              <a:gd name="T50" fmla="*/ 840796 w 2543809"/>
              <a:gd name="T51" fmla="*/ 2049164 h 2205990"/>
              <a:gd name="T52" fmla="*/ 922931 w 2543809"/>
              <a:gd name="T53" fmla="*/ 2086855 h 2205990"/>
              <a:gd name="T54" fmla="*/ 1007619 w 2543809"/>
              <a:gd name="T55" fmla="*/ 2119691 h 2205990"/>
              <a:gd name="T56" fmla="*/ 1094684 w 2543809"/>
              <a:gd name="T57" fmla="*/ 2147496 h 2205990"/>
              <a:gd name="T58" fmla="*/ 1183948 w 2543809"/>
              <a:gd name="T59" fmla="*/ 2170093 h 2205990"/>
              <a:gd name="T60" fmla="*/ 1275234 w 2543809"/>
              <a:gd name="T61" fmla="*/ 2187304 h 2205990"/>
              <a:gd name="T62" fmla="*/ 1368365 w 2543809"/>
              <a:gd name="T63" fmla="*/ 2198952 h 2205990"/>
              <a:gd name="T64" fmla="*/ 1463165 w 2543809"/>
              <a:gd name="T65" fmla="*/ 2204862 h 2205990"/>
              <a:gd name="T66" fmla="*/ 1563002 w 2543809"/>
              <a:gd name="T67" fmla="*/ 2204735 h 2205990"/>
              <a:gd name="T68" fmla="*/ 1665396 w 2543809"/>
              <a:gd name="T69" fmla="*/ 2197831 h 2205990"/>
              <a:gd name="T70" fmla="*/ 1765813 w 2543809"/>
              <a:gd name="T71" fmla="*/ 2184238 h 2205990"/>
              <a:gd name="T72" fmla="*/ 1864030 w 2543809"/>
              <a:gd name="T73" fmla="*/ 2164179 h 2205990"/>
              <a:gd name="T74" fmla="*/ 1959823 w 2543809"/>
              <a:gd name="T75" fmla="*/ 2137879 h 2205990"/>
              <a:gd name="T76" fmla="*/ 2052967 w 2543809"/>
              <a:gd name="T77" fmla="*/ 2105561 h 2205990"/>
              <a:gd name="T78" fmla="*/ 2143239 w 2543809"/>
              <a:gd name="T79" fmla="*/ 2067450 h 2205990"/>
              <a:gd name="T80" fmla="*/ 2230414 w 2543809"/>
              <a:gd name="T81" fmla="*/ 2023770 h 2205990"/>
              <a:gd name="T82" fmla="*/ 2314268 w 2543809"/>
              <a:gd name="T83" fmla="*/ 1974745 h 2205990"/>
              <a:gd name="T84" fmla="*/ 2394579 w 2543809"/>
              <a:gd name="T85" fmla="*/ 1920598 h 2205990"/>
              <a:gd name="T86" fmla="*/ 2471121 w 2543809"/>
              <a:gd name="T87" fmla="*/ 1861554 h 2205990"/>
              <a:gd name="T88" fmla="*/ 2543670 w 2543809"/>
              <a:gd name="T89" fmla="*/ 1797837 h 220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43809" h="2205990">
                <a:moveTo>
                  <a:pt x="168681" y="0"/>
                </a:moveTo>
                <a:lnTo>
                  <a:pt x="146307" y="44984"/>
                </a:lnTo>
                <a:lnTo>
                  <a:pt x="125399" y="90802"/>
                </a:lnTo>
                <a:lnTo>
                  <a:pt x="105988" y="137423"/>
                </a:lnTo>
                <a:lnTo>
                  <a:pt x="88103" y="184816"/>
                </a:lnTo>
                <a:lnTo>
                  <a:pt x="71777" y="232950"/>
                </a:lnTo>
                <a:lnTo>
                  <a:pt x="57039" y="281795"/>
                </a:lnTo>
                <a:lnTo>
                  <a:pt x="43921" y="331320"/>
                </a:lnTo>
                <a:lnTo>
                  <a:pt x="32452" y="381495"/>
                </a:lnTo>
                <a:lnTo>
                  <a:pt x="22664" y="432289"/>
                </a:lnTo>
                <a:lnTo>
                  <a:pt x="14586" y="483672"/>
                </a:lnTo>
                <a:lnTo>
                  <a:pt x="8250" y="535612"/>
                </a:lnTo>
                <a:lnTo>
                  <a:pt x="3687" y="588079"/>
                </a:lnTo>
                <a:lnTo>
                  <a:pt x="926" y="641043"/>
                </a:lnTo>
                <a:lnTo>
                  <a:pt x="0" y="694474"/>
                </a:lnTo>
                <a:lnTo>
                  <a:pt x="746" y="742443"/>
                </a:lnTo>
                <a:lnTo>
                  <a:pt x="2972" y="790039"/>
                </a:lnTo>
                <a:lnTo>
                  <a:pt x="6655" y="837241"/>
                </a:lnTo>
                <a:lnTo>
                  <a:pt x="11773" y="884025"/>
                </a:lnTo>
                <a:lnTo>
                  <a:pt x="18304" y="930371"/>
                </a:lnTo>
                <a:lnTo>
                  <a:pt x="26225" y="976255"/>
                </a:lnTo>
                <a:lnTo>
                  <a:pt x="35515" y="1021656"/>
                </a:lnTo>
                <a:lnTo>
                  <a:pt x="46151" y="1066551"/>
                </a:lnTo>
                <a:lnTo>
                  <a:pt x="58111" y="1110919"/>
                </a:lnTo>
                <a:lnTo>
                  <a:pt x="71373" y="1154737"/>
                </a:lnTo>
                <a:lnTo>
                  <a:pt x="85916" y="1197984"/>
                </a:lnTo>
                <a:lnTo>
                  <a:pt x="101716" y="1240636"/>
                </a:lnTo>
                <a:lnTo>
                  <a:pt x="118751" y="1282672"/>
                </a:lnTo>
                <a:lnTo>
                  <a:pt x="137001" y="1324069"/>
                </a:lnTo>
                <a:lnTo>
                  <a:pt x="156442" y="1364807"/>
                </a:lnTo>
                <a:lnTo>
                  <a:pt x="177052" y="1404862"/>
                </a:lnTo>
                <a:lnTo>
                  <a:pt x="198809" y="1444212"/>
                </a:lnTo>
                <a:lnTo>
                  <a:pt x="221692" y="1482835"/>
                </a:lnTo>
                <a:lnTo>
                  <a:pt x="245677" y="1520710"/>
                </a:lnTo>
                <a:lnTo>
                  <a:pt x="270743" y="1557814"/>
                </a:lnTo>
                <a:lnTo>
                  <a:pt x="296868" y="1594124"/>
                </a:lnTo>
                <a:lnTo>
                  <a:pt x="324030" y="1629619"/>
                </a:lnTo>
                <a:lnTo>
                  <a:pt x="352206" y="1664277"/>
                </a:lnTo>
                <a:lnTo>
                  <a:pt x="381374" y="1698075"/>
                </a:lnTo>
                <a:lnTo>
                  <a:pt x="411513" y="1730991"/>
                </a:lnTo>
                <a:lnTo>
                  <a:pt x="442599" y="1763004"/>
                </a:lnTo>
                <a:lnTo>
                  <a:pt x="474612" y="1794091"/>
                </a:lnTo>
                <a:lnTo>
                  <a:pt x="507528" y="1824229"/>
                </a:lnTo>
                <a:lnTo>
                  <a:pt x="541326" y="1853398"/>
                </a:lnTo>
                <a:lnTo>
                  <a:pt x="575984" y="1881574"/>
                </a:lnTo>
                <a:lnTo>
                  <a:pt x="611479" y="1908736"/>
                </a:lnTo>
                <a:lnTo>
                  <a:pt x="647789" y="1934861"/>
                </a:lnTo>
                <a:lnTo>
                  <a:pt x="684892" y="1959928"/>
                </a:lnTo>
                <a:lnTo>
                  <a:pt x="722767" y="1983913"/>
                </a:lnTo>
                <a:lnTo>
                  <a:pt x="761390" y="2006796"/>
                </a:lnTo>
                <a:lnTo>
                  <a:pt x="800741" y="2028554"/>
                </a:lnTo>
                <a:lnTo>
                  <a:pt x="840796" y="2049164"/>
                </a:lnTo>
                <a:lnTo>
                  <a:pt x="881533" y="2068605"/>
                </a:lnTo>
                <a:lnTo>
                  <a:pt x="922931" y="2086855"/>
                </a:lnTo>
                <a:lnTo>
                  <a:pt x="964967" y="2103891"/>
                </a:lnTo>
                <a:lnTo>
                  <a:pt x="1007619" y="2119691"/>
                </a:lnTo>
                <a:lnTo>
                  <a:pt x="1050866" y="2134234"/>
                </a:lnTo>
                <a:lnTo>
                  <a:pt x="1094684" y="2147496"/>
                </a:lnTo>
                <a:lnTo>
                  <a:pt x="1139052" y="2159457"/>
                </a:lnTo>
                <a:lnTo>
                  <a:pt x="1183948" y="2170093"/>
                </a:lnTo>
                <a:lnTo>
                  <a:pt x="1229349" y="2179382"/>
                </a:lnTo>
                <a:lnTo>
                  <a:pt x="1275234" y="2187304"/>
                </a:lnTo>
                <a:lnTo>
                  <a:pt x="1321580" y="2193834"/>
                </a:lnTo>
                <a:lnTo>
                  <a:pt x="1368365" y="2198952"/>
                </a:lnTo>
                <a:lnTo>
                  <a:pt x="1415567" y="2202635"/>
                </a:lnTo>
                <a:lnTo>
                  <a:pt x="1463165" y="2204862"/>
                </a:lnTo>
                <a:lnTo>
                  <a:pt x="1511134" y="2205609"/>
                </a:lnTo>
                <a:lnTo>
                  <a:pt x="1563002" y="2204735"/>
                </a:lnTo>
                <a:lnTo>
                  <a:pt x="1614432" y="2202133"/>
                </a:lnTo>
                <a:lnTo>
                  <a:pt x="1665396" y="2197831"/>
                </a:lnTo>
                <a:lnTo>
                  <a:pt x="1715866" y="2191856"/>
                </a:lnTo>
                <a:lnTo>
                  <a:pt x="1765813" y="2184238"/>
                </a:lnTo>
                <a:lnTo>
                  <a:pt x="1815211" y="2175002"/>
                </a:lnTo>
                <a:lnTo>
                  <a:pt x="1864030" y="2164179"/>
                </a:lnTo>
                <a:lnTo>
                  <a:pt x="1912244" y="2151795"/>
                </a:lnTo>
                <a:lnTo>
                  <a:pt x="1959823" y="2137879"/>
                </a:lnTo>
                <a:lnTo>
                  <a:pt x="2006740" y="2122458"/>
                </a:lnTo>
                <a:lnTo>
                  <a:pt x="2052967" y="2105561"/>
                </a:lnTo>
                <a:lnTo>
                  <a:pt x="2098476" y="2087216"/>
                </a:lnTo>
                <a:lnTo>
                  <a:pt x="2143239" y="2067450"/>
                </a:lnTo>
                <a:lnTo>
                  <a:pt x="2187227" y="2046293"/>
                </a:lnTo>
                <a:lnTo>
                  <a:pt x="2230414" y="2023770"/>
                </a:lnTo>
                <a:lnTo>
                  <a:pt x="2272770" y="1999912"/>
                </a:lnTo>
                <a:lnTo>
                  <a:pt x="2314268" y="1974745"/>
                </a:lnTo>
                <a:lnTo>
                  <a:pt x="2354881" y="1948298"/>
                </a:lnTo>
                <a:lnTo>
                  <a:pt x="2394579" y="1920598"/>
                </a:lnTo>
                <a:lnTo>
                  <a:pt x="2433335" y="1891674"/>
                </a:lnTo>
                <a:lnTo>
                  <a:pt x="2471121" y="1861554"/>
                </a:lnTo>
                <a:lnTo>
                  <a:pt x="2507908" y="1830266"/>
                </a:lnTo>
                <a:lnTo>
                  <a:pt x="2543670" y="1797837"/>
                </a:lnTo>
              </a:path>
            </a:pathLst>
          </a:custGeom>
          <a:noFill/>
          <a:ln w="5270">
            <a:solidFill>
              <a:srgbClr val="4455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646367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object 4"/>
          <p:cNvSpPr>
            <a:spLocks/>
          </p:cNvSpPr>
          <p:nvPr/>
        </p:nvSpPr>
        <p:spPr bwMode="auto">
          <a:xfrm>
            <a:off x="8526463" y="2865438"/>
            <a:ext cx="141287" cy="146050"/>
          </a:xfrm>
          <a:custGeom>
            <a:avLst/>
            <a:gdLst>
              <a:gd name="T0" fmla="*/ 133362 w 140970"/>
              <a:gd name="T1" fmla="*/ 0 h 146685"/>
              <a:gd name="T2" fmla="*/ 140665 w 140970"/>
              <a:gd name="T3" fmla="*/ 139255 h 146685"/>
              <a:gd name="T4" fmla="*/ 0 w 140970"/>
              <a:gd name="T5" fmla="*/ 146634 h 146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970" h="146685">
                <a:moveTo>
                  <a:pt x="133362" y="0"/>
                </a:moveTo>
                <a:lnTo>
                  <a:pt x="140665" y="139255"/>
                </a:lnTo>
                <a:lnTo>
                  <a:pt x="0" y="146634"/>
                </a:lnTo>
              </a:path>
            </a:pathLst>
          </a:custGeom>
          <a:noFill/>
          <a:ln w="5270">
            <a:solidFill>
              <a:srgbClr val="4455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3F5763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9" name="object 5"/>
          <p:cNvSpPr>
            <a:spLocks/>
          </p:cNvSpPr>
          <p:nvPr/>
        </p:nvSpPr>
        <p:spPr bwMode="auto">
          <a:xfrm>
            <a:off x="9017000" y="4237038"/>
            <a:ext cx="196850" cy="111125"/>
          </a:xfrm>
          <a:custGeom>
            <a:avLst/>
            <a:gdLst>
              <a:gd name="T0" fmla="*/ 196608 w 196850"/>
              <a:gd name="T1" fmla="*/ 25133 h 111125"/>
              <a:gd name="T2" fmla="*/ 86728 w 196850"/>
              <a:gd name="T3" fmla="*/ 110985 h 111125"/>
              <a:gd name="T4" fmla="*/ 0 w 196850"/>
              <a:gd name="T5" fmla="*/ 0 h 11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850" h="111125">
                <a:moveTo>
                  <a:pt x="196608" y="25133"/>
                </a:moveTo>
                <a:lnTo>
                  <a:pt x="86728" y="110985"/>
                </a:lnTo>
                <a:lnTo>
                  <a:pt x="0" y="0"/>
                </a:lnTo>
              </a:path>
            </a:pathLst>
          </a:custGeom>
          <a:noFill/>
          <a:ln w="5270">
            <a:solidFill>
              <a:srgbClr val="4455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3F5763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0" name="object 6"/>
          <p:cNvSpPr>
            <a:spLocks/>
          </p:cNvSpPr>
          <p:nvPr/>
        </p:nvSpPr>
        <p:spPr bwMode="auto">
          <a:xfrm>
            <a:off x="7646988" y="2578100"/>
            <a:ext cx="1479550" cy="2587625"/>
          </a:xfrm>
          <a:custGeom>
            <a:avLst/>
            <a:gdLst>
              <a:gd name="T0" fmla="*/ 1063320 w 1479550"/>
              <a:gd name="T1" fmla="*/ 2552295 h 2587625"/>
              <a:gd name="T2" fmla="*/ 1128304 w 1479550"/>
              <a:gd name="T3" fmla="*/ 2479451 h 2587625"/>
              <a:gd name="T4" fmla="*/ 1188538 w 1479550"/>
              <a:gd name="T5" fmla="*/ 2402500 h 2587625"/>
              <a:gd name="T6" fmla="*/ 1243789 w 1479550"/>
              <a:gd name="T7" fmla="*/ 2321671 h 2587625"/>
              <a:gd name="T8" fmla="*/ 1293825 w 1479550"/>
              <a:gd name="T9" fmla="*/ 2237196 h 2587625"/>
              <a:gd name="T10" fmla="*/ 1338417 w 1479550"/>
              <a:gd name="T11" fmla="*/ 2149308 h 2587625"/>
              <a:gd name="T12" fmla="*/ 1377331 w 1479550"/>
              <a:gd name="T13" fmla="*/ 2058237 h 2587625"/>
              <a:gd name="T14" fmla="*/ 1410337 w 1479550"/>
              <a:gd name="T15" fmla="*/ 1964216 h 2587625"/>
              <a:gd name="T16" fmla="*/ 1437202 w 1479550"/>
              <a:gd name="T17" fmla="*/ 1867474 h 2587625"/>
              <a:gd name="T18" fmla="*/ 1457696 w 1479550"/>
              <a:gd name="T19" fmla="*/ 1768245 h 2587625"/>
              <a:gd name="T20" fmla="*/ 1471587 w 1479550"/>
              <a:gd name="T21" fmla="*/ 1666758 h 2587625"/>
              <a:gd name="T22" fmla="*/ 1478644 w 1479550"/>
              <a:gd name="T23" fmla="*/ 1563247 h 2587625"/>
              <a:gd name="T24" fmla="*/ 1478780 w 1479550"/>
              <a:gd name="T25" fmla="*/ 1462514 h 2587625"/>
              <a:gd name="T26" fmla="*/ 1472792 w 1479550"/>
              <a:gd name="T27" fmla="*/ 1367091 h 2587625"/>
              <a:gd name="T28" fmla="*/ 1460989 w 1479550"/>
              <a:gd name="T29" fmla="*/ 1273359 h 2587625"/>
              <a:gd name="T30" fmla="*/ 1443552 w 1479550"/>
              <a:gd name="T31" fmla="*/ 1181501 h 2587625"/>
              <a:gd name="T32" fmla="*/ 1420661 w 1479550"/>
              <a:gd name="T33" fmla="*/ 1091696 h 2587625"/>
              <a:gd name="T34" fmla="*/ 1392497 w 1479550"/>
              <a:gd name="T35" fmla="*/ 1004125 h 2587625"/>
              <a:gd name="T36" fmla="*/ 1359241 w 1479550"/>
              <a:gd name="T37" fmla="*/ 918968 h 2587625"/>
              <a:gd name="T38" fmla="*/ 1321072 w 1479550"/>
              <a:gd name="T39" fmla="*/ 836407 h 2587625"/>
              <a:gd name="T40" fmla="*/ 1278173 w 1479550"/>
              <a:gd name="T41" fmla="*/ 756622 h 2587625"/>
              <a:gd name="T42" fmla="*/ 1230722 w 1479550"/>
              <a:gd name="T43" fmla="*/ 679794 h 2587625"/>
              <a:gd name="T44" fmla="*/ 1178902 w 1479550"/>
              <a:gd name="T45" fmla="*/ 606102 h 2587625"/>
              <a:gd name="T46" fmla="*/ 1122892 w 1479550"/>
              <a:gd name="T47" fmla="*/ 535729 h 2587625"/>
              <a:gd name="T48" fmla="*/ 1062874 w 1479550"/>
              <a:gd name="T49" fmla="*/ 468853 h 2587625"/>
              <a:gd name="T50" fmla="*/ 999027 w 1479550"/>
              <a:gd name="T51" fmla="*/ 405657 h 2587625"/>
              <a:gd name="T52" fmla="*/ 931532 w 1479550"/>
              <a:gd name="T53" fmla="*/ 346320 h 2587625"/>
              <a:gd name="T54" fmla="*/ 860571 w 1479550"/>
              <a:gd name="T55" fmla="*/ 291023 h 2587625"/>
              <a:gd name="T56" fmla="*/ 786322 w 1479550"/>
              <a:gd name="T57" fmla="*/ 239947 h 2587625"/>
              <a:gd name="T58" fmla="*/ 708969 w 1479550"/>
              <a:gd name="T59" fmla="*/ 193273 h 2587625"/>
              <a:gd name="T60" fmla="*/ 628689 w 1479550"/>
              <a:gd name="T61" fmla="*/ 151180 h 2587625"/>
              <a:gd name="T62" fmla="*/ 545666 w 1479550"/>
              <a:gd name="T63" fmla="*/ 113850 h 2587625"/>
              <a:gd name="T64" fmla="*/ 460078 w 1479550"/>
              <a:gd name="T65" fmla="*/ 81464 h 2587625"/>
              <a:gd name="T66" fmla="*/ 372107 w 1479550"/>
              <a:gd name="T67" fmla="*/ 54201 h 2587625"/>
              <a:gd name="T68" fmla="*/ 281933 w 1479550"/>
              <a:gd name="T69" fmla="*/ 32242 h 2587625"/>
              <a:gd name="T70" fmla="*/ 189736 w 1479550"/>
              <a:gd name="T71" fmla="*/ 15769 h 2587625"/>
              <a:gd name="T72" fmla="*/ 95698 w 1479550"/>
              <a:gd name="T73" fmla="*/ 4961 h 2587625"/>
              <a:gd name="T74" fmla="*/ 0 w 1479550"/>
              <a:gd name="T75" fmla="*/ 0 h 2587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79550" h="2587625">
                <a:moveTo>
                  <a:pt x="1029119" y="2587104"/>
                </a:moveTo>
                <a:lnTo>
                  <a:pt x="1063320" y="2552295"/>
                </a:lnTo>
                <a:lnTo>
                  <a:pt x="1096392" y="2516401"/>
                </a:lnTo>
                <a:lnTo>
                  <a:pt x="1128304" y="2479451"/>
                </a:lnTo>
                <a:lnTo>
                  <a:pt x="1159029" y="2441475"/>
                </a:lnTo>
                <a:lnTo>
                  <a:pt x="1188538" y="2402500"/>
                </a:lnTo>
                <a:lnTo>
                  <a:pt x="1216800" y="2362555"/>
                </a:lnTo>
                <a:lnTo>
                  <a:pt x="1243789" y="2321671"/>
                </a:lnTo>
                <a:lnTo>
                  <a:pt x="1269473" y="2279875"/>
                </a:lnTo>
                <a:lnTo>
                  <a:pt x="1293825" y="2237196"/>
                </a:lnTo>
                <a:lnTo>
                  <a:pt x="1316816" y="2193665"/>
                </a:lnTo>
                <a:lnTo>
                  <a:pt x="1338417" y="2149308"/>
                </a:lnTo>
                <a:lnTo>
                  <a:pt x="1358598" y="2104156"/>
                </a:lnTo>
                <a:lnTo>
                  <a:pt x="1377331" y="2058237"/>
                </a:lnTo>
                <a:lnTo>
                  <a:pt x="1394587" y="2011581"/>
                </a:lnTo>
                <a:lnTo>
                  <a:pt x="1410337" y="1964216"/>
                </a:lnTo>
                <a:lnTo>
                  <a:pt x="1424551" y="1916170"/>
                </a:lnTo>
                <a:lnTo>
                  <a:pt x="1437202" y="1867474"/>
                </a:lnTo>
                <a:lnTo>
                  <a:pt x="1448260" y="1818156"/>
                </a:lnTo>
                <a:lnTo>
                  <a:pt x="1457696" y="1768245"/>
                </a:lnTo>
                <a:lnTo>
                  <a:pt x="1465482" y="1717769"/>
                </a:lnTo>
                <a:lnTo>
                  <a:pt x="1471587" y="1666758"/>
                </a:lnTo>
                <a:lnTo>
                  <a:pt x="1475984" y="1615241"/>
                </a:lnTo>
                <a:lnTo>
                  <a:pt x="1478644" y="1563247"/>
                </a:lnTo>
                <a:lnTo>
                  <a:pt x="1479537" y="1510804"/>
                </a:lnTo>
                <a:lnTo>
                  <a:pt x="1478780" y="1462514"/>
                </a:lnTo>
                <a:lnTo>
                  <a:pt x="1476524" y="1414602"/>
                </a:lnTo>
                <a:lnTo>
                  <a:pt x="1472792" y="1367091"/>
                </a:lnTo>
                <a:lnTo>
                  <a:pt x="1467606" y="1320002"/>
                </a:lnTo>
                <a:lnTo>
                  <a:pt x="1460989" y="1273359"/>
                </a:lnTo>
                <a:lnTo>
                  <a:pt x="1452963" y="1227184"/>
                </a:lnTo>
                <a:lnTo>
                  <a:pt x="1443552" y="1181501"/>
                </a:lnTo>
                <a:lnTo>
                  <a:pt x="1432777" y="1136330"/>
                </a:lnTo>
                <a:lnTo>
                  <a:pt x="1420661" y="1091696"/>
                </a:lnTo>
                <a:lnTo>
                  <a:pt x="1407227" y="1047620"/>
                </a:lnTo>
                <a:lnTo>
                  <a:pt x="1392497" y="1004125"/>
                </a:lnTo>
                <a:lnTo>
                  <a:pt x="1376494" y="961233"/>
                </a:lnTo>
                <a:lnTo>
                  <a:pt x="1359241" y="918968"/>
                </a:lnTo>
                <a:lnTo>
                  <a:pt x="1340759" y="877352"/>
                </a:lnTo>
                <a:lnTo>
                  <a:pt x="1321072" y="836407"/>
                </a:lnTo>
                <a:lnTo>
                  <a:pt x="1300203" y="796156"/>
                </a:lnTo>
                <a:lnTo>
                  <a:pt x="1278173" y="756622"/>
                </a:lnTo>
                <a:lnTo>
                  <a:pt x="1255005" y="717827"/>
                </a:lnTo>
                <a:lnTo>
                  <a:pt x="1230722" y="679794"/>
                </a:lnTo>
                <a:lnTo>
                  <a:pt x="1205347" y="642545"/>
                </a:lnTo>
                <a:lnTo>
                  <a:pt x="1178902" y="606102"/>
                </a:lnTo>
                <a:lnTo>
                  <a:pt x="1151410" y="570489"/>
                </a:lnTo>
                <a:lnTo>
                  <a:pt x="1122892" y="535729"/>
                </a:lnTo>
                <a:lnTo>
                  <a:pt x="1093373" y="501842"/>
                </a:lnTo>
                <a:lnTo>
                  <a:pt x="1062874" y="468853"/>
                </a:lnTo>
                <a:lnTo>
                  <a:pt x="1031417" y="436784"/>
                </a:lnTo>
                <a:lnTo>
                  <a:pt x="999027" y="405657"/>
                </a:lnTo>
                <a:lnTo>
                  <a:pt x="965724" y="375495"/>
                </a:lnTo>
                <a:lnTo>
                  <a:pt x="931532" y="346320"/>
                </a:lnTo>
                <a:lnTo>
                  <a:pt x="896473" y="318155"/>
                </a:lnTo>
                <a:lnTo>
                  <a:pt x="860571" y="291023"/>
                </a:lnTo>
                <a:lnTo>
                  <a:pt x="823846" y="264946"/>
                </a:lnTo>
                <a:lnTo>
                  <a:pt x="786322" y="239947"/>
                </a:lnTo>
                <a:lnTo>
                  <a:pt x="748022" y="216049"/>
                </a:lnTo>
                <a:lnTo>
                  <a:pt x="708969" y="193273"/>
                </a:lnTo>
                <a:lnTo>
                  <a:pt x="669183" y="171643"/>
                </a:lnTo>
                <a:lnTo>
                  <a:pt x="628689" y="151180"/>
                </a:lnTo>
                <a:lnTo>
                  <a:pt x="587509" y="131909"/>
                </a:lnTo>
                <a:lnTo>
                  <a:pt x="545666" y="113850"/>
                </a:lnTo>
                <a:lnTo>
                  <a:pt x="503181" y="97028"/>
                </a:lnTo>
                <a:lnTo>
                  <a:pt x="460078" y="81464"/>
                </a:lnTo>
                <a:lnTo>
                  <a:pt x="416379" y="67180"/>
                </a:lnTo>
                <a:lnTo>
                  <a:pt x="372107" y="54201"/>
                </a:lnTo>
                <a:lnTo>
                  <a:pt x="327284" y="42547"/>
                </a:lnTo>
                <a:lnTo>
                  <a:pt x="281933" y="32242"/>
                </a:lnTo>
                <a:lnTo>
                  <a:pt x="236076" y="23309"/>
                </a:lnTo>
                <a:lnTo>
                  <a:pt x="189736" y="15769"/>
                </a:lnTo>
                <a:lnTo>
                  <a:pt x="142936" y="9645"/>
                </a:lnTo>
                <a:lnTo>
                  <a:pt x="95698" y="4961"/>
                </a:lnTo>
                <a:lnTo>
                  <a:pt x="48045" y="1738"/>
                </a:lnTo>
                <a:lnTo>
                  <a:pt x="0" y="0"/>
                </a:lnTo>
              </a:path>
            </a:pathLst>
          </a:custGeom>
          <a:noFill/>
          <a:ln w="5270">
            <a:solidFill>
              <a:srgbClr val="4455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3F5763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1" name="object 9"/>
          <p:cNvSpPr>
            <a:spLocks/>
          </p:cNvSpPr>
          <p:nvPr/>
        </p:nvSpPr>
        <p:spPr bwMode="auto">
          <a:xfrm>
            <a:off x="6024563" y="4252913"/>
            <a:ext cx="196850" cy="111125"/>
          </a:xfrm>
          <a:custGeom>
            <a:avLst/>
            <a:gdLst>
              <a:gd name="T0" fmla="*/ 196608 w 196850"/>
              <a:gd name="T1" fmla="*/ 85851 h 111125"/>
              <a:gd name="T2" fmla="*/ 86728 w 196850"/>
              <a:gd name="T3" fmla="*/ 0 h 111125"/>
              <a:gd name="T4" fmla="*/ 0 w 196850"/>
              <a:gd name="T5" fmla="*/ 110985 h 11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850" h="111125">
                <a:moveTo>
                  <a:pt x="196608" y="85851"/>
                </a:moveTo>
                <a:lnTo>
                  <a:pt x="86728" y="0"/>
                </a:lnTo>
                <a:lnTo>
                  <a:pt x="0" y="110985"/>
                </a:lnTo>
              </a:path>
            </a:pathLst>
          </a:custGeom>
          <a:noFill/>
          <a:ln w="5270">
            <a:solidFill>
              <a:srgbClr val="4455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646367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2" name="object 10"/>
          <p:cNvSpPr>
            <a:spLocks/>
          </p:cNvSpPr>
          <p:nvPr/>
        </p:nvSpPr>
        <p:spPr bwMode="auto">
          <a:xfrm>
            <a:off x="7562850" y="5497513"/>
            <a:ext cx="101600" cy="198437"/>
          </a:xfrm>
          <a:custGeom>
            <a:avLst/>
            <a:gdLst>
              <a:gd name="T0" fmla="*/ 100304 w 100329"/>
              <a:gd name="T1" fmla="*/ 198196 h 198754"/>
              <a:gd name="T2" fmla="*/ 0 w 100329"/>
              <a:gd name="T3" fmla="*/ 101333 h 198754"/>
              <a:gd name="T4" fmla="*/ 97840 w 100329"/>
              <a:gd name="T5" fmla="*/ 0 h 198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329" h="198754">
                <a:moveTo>
                  <a:pt x="100304" y="198196"/>
                </a:moveTo>
                <a:lnTo>
                  <a:pt x="0" y="101333"/>
                </a:lnTo>
                <a:lnTo>
                  <a:pt x="97840" y="0"/>
                </a:lnTo>
              </a:path>
            </a:pathLst>
          </a:custGeom>
          <a:noFill/>
          <a:ln w="5270">
            <a:solidFill>
              <a:srgbClr val="4455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3F5763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3" name="object 17"/>
          <p:cNvSpPr>
            <a:spLocks/>
          </p:cNvSpPr>
          <p:nvPr/>
        </p:nvSpPr>
        <p:spPr bwMode="auto">
          <a:xfrm>
            <a:off x="8477250" y="3294063"/>
            <a:ext cx="1506538" cy="723900"/>
          </a:xfrm>
          <a:custGeom>
            <a:avLst/>
            <a:gdLst>
              <a:gd name="T0" fmla="*/ 0 w 1506220"/>
              <a:gd name="T1" fmla="*/ 723531 h 723900"/>
              <a:gd name="T2" fmla="*/ 1505648 w 1506220"/>
              <a:gd name="T3" fmla="*/ 723531 h 723900"/>
              <a:gd name="T4" fmla="*/ 1505648 w 1506220"/>
              <a:gd name="T5" fmla="*/ 0 h 723900"/>
              <a:gd name="T6" fmla="*/ 0 w 1506220"/>
              <a:gd name="T7" fmla="*/ 0 h 723900"/>
              <a:gd name="T8" fmla="*/ 0 w 1506220"/>
              <a:gd name="T9" fmla="*/ 723531 h 723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6220" h="723900">
                <a:moveTo>
                  <a:pt x="0" y="723531"/>
                </a:moveTo>
                <a:lnTo>
                  <a:pt x="1505648" y="723531"/>
                </a:lnTo>
                <a:lnTo>
                  <a:pt x="1505648" y="0"/>
                </a:lnTo>
                <a:lnTo>
                  <a:pt x="0" y="0"/>
                </a:lnTo>
                <a:lnTo>
                  <a:pt x="0" y="7235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3F5763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9100" y="4619625"/>
            <a:ext cx="1524000" cy="762000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422900" y="4738688"/>
            <a:ext cx="1676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3F5763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Implement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3F5763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strategy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270500" y="3248025"/>
            <a:ext cx="1524000" cy="762000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5194300" y="3367415"/>
            <a:ext cx="1676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3F5763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Ongoing strategy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rgbClr val="3F5763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optimization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642100" y="2028825"/>
            <a:ext cx="1676400" cy="762000"/>
            <a:chOff x="4051300" y="1190625"/>
            <a:chExt cx="1676400" cy="762000"/>
          </a:xfrm>
          <a:solidFill>
            <a:srgbClr val="FFFFFF"/>
          </a:solidFill>
        </p:grpSpPr>
        <p:sp>
          <p:nvSpPr>
            <p:cNvPr id="20" name="Rectangle 19"/>
            <p:cNvSpPr/>
            <p:nvPr/>
          </p:nvSpPr>
          <p:spPr>
            <a:xfrm>
              <a:off x="4127500" y="1190625"/>
              <a:ext cx="1524000" cy="76200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51300" y="1310015"/>
              <a:ext cx="16764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3F576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Introduction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3F576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of client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66100" y="3248025"/>
            <a:ext cx="1676400" cy="762000"/>
            <a:chOff x="4051300" y="1190625"/>
            <a:chExt cx="1676400" cy="762000"/>
          </a:xfrm>
          <a:solidFill>
            <a:srgbClr val="FFFFFF"/>
          </a:solidFill>
        </p:grpSpPr>
        <p:sp>
          <p:nvSpPr>
            <p:cNvPr id="23" name="Rectangle 22"/>
            <p:cNvSpPr/>
            <p:nvPr/>
          </p:nvSpPr>
          <p:spPr>
            <a:xfrm>
              <a:off x="4127500" y="1190625"/>
              <a:ext cx="1524000" cy="76200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3F576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51300" y="1310015"/>
              <a:ext cx="16764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3F576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Understand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3F576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client profile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861300" y="4619625"/>
            <a:ext cx="1676400" cy="762000"/>
            <a:chOff x="4051300" y="1190625"/>
            <a:chExt cx="1676400" cy="762000"/>
          </a:xfrm>
          <a:solidFill>
            <a:srgbClr val="FFFFFF"/>
          </a:solidFill>
        </p:grpSpPr>
        <p:sp>
          <p:nvSpPr>
            <p:cNvPr id="26" name="Rectangle 25"/>
            <p:cNvSpPr/>
            <p:nvPr/>
          </p:nvSpPr>
          <p:spPr>
            <a:xfrm>
              <a:off x="4127500" y="1190625"/>
              <a:ext cx="1524000" cy="76200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3F576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51300" y="1310015"/>
              <a:ext cx="1676400" cy="5539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3F576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Define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1200" cap="none" spc="0" normalizeH="0" baseline="0" noProof="0" dirty="0">
                  <a:ln>
                    <a:noFill/>
                  </a:ln>
                  <a:solidFill>
                    <a:srgbClr val="3F576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strategy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607338"/>
            <a:ext cx="10693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-15" normalizeH="0" baseline="0" noProof="0" dirty="0">
                <a:ln>
                  <a:noFill/>
                </a:ln>
                <a:solidFill>
                  <a:srgbClr val="435363"/>
                </a:solidFill>
                <a:effectLst/>
                <a:highlight>
                  <a:srgbClr val="FFFFFF"/>
                </a:highlight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Comprehensive Advisory Process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435363"/>
              </a:solidFill>
              <a:effectLst/>
              <a:highlight>
                <a:srgbClr val="FFFFFF"/>
              </a:highlight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4700" y="2028825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F707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Focus: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F7072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F707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Assign a personal advisor to the client.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F7072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F707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Carefully analyze each client’s situation during the consultation process.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F7072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F707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Develop a medium- to long-term residence and/or citizenship strategy.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F7072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F707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Implement and manage all administrative tasks.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F7072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F707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Procure the desired residence and/or citizenship option.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6F7072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6F7072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Provide ongoing support where necessary.</a:t>
            </a:r>
          </a:p>
        </p:txBody>
      </p:sp>
    </p:spTree>
    <p:extLst>
      <p:ext uri="{BB962C8B-B14F-4D97-AF65-F5344CB8AC3E}">
        <p14:creationId xmlns:p14="http://schemas.microsoft.com/office/powerpoint/2010/main" val="22023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57232-7BDC-C3B2-0456-134B5C32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1495425"/>
            <a:ext cx="1866899" cy="121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98C1F8-86AB-2867-6BDA-5D69A558B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7" y="7074626"/>
            <a:ext cx="2187390" cy="120531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0B52528-85C0-D3A2-7082-E4469E9EE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221" y="7034177"/>
            <a:ext cx="698223" cy="321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2283A-18FA-931A-2B0D-0F5D2689E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01" y="625023"/>
            <a:ext cx="3089858" cy="416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886C23-6848-E174-81D0-71D43B21BE0F}"/>
              </a:ext>
            </a:extLst>
          </p:cNvPr>
          <p:cNvSpPr txBox="1"/>
          <p:nvPr/>
        </p:nvSpPr>
        <p:spPr>
          <a:xfrm>
            <a:off x="2374901" y="3046039"/>
            <a:ext cx="7086599" cy="3757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"/>
              </a:spcAft>
            </a:pPr>
            <a:r>
              <a:rPr lang="en-GB" b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Cynthia Ekere</a:t>
            </a:r>
            <a:endParaRPr lang="en-GB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"/>
              </a:spcAft>
            </a:pP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Client Advisor</a:t>
            </a:r>
            <a:endParaRPr lang="en-GB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"/>
              </a:spcAft>
            </a:pPr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Henley &amp; Partners UK Ltd.</a:t>
            </a:r>
          </a:p>
          <a:p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Grosvenor Place</a:t>
            </a:r>
          </a:p>
          <a:p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Belgravia</a:t>
            </a:r>
          </a:p>
          <a:p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London, SW1X 7HN</a:t>
            </a:r>
          </a:p>
          <a:p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United Kingdom</a:t>
            </a:r>
          </a:p>
          <a:p>
            <a:r>
              <a:rPr lang="en-ZA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"/>
              </a:spcAft>
            </a:pPr>
            <a:r>
              <a:rPr lang="de-CH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  +44 207 052 4563</a:t>
            </a:r>
            <a:endParaRPr lang="en-GB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"/>
              </a:spcAft>
            </a:pPr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  +234 906 641 7312</a:t>
            </a:r>
          </a:p>
          <a:p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  </a:t>
            </a:r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ynthia.ekere@henleyglobal.com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</a:p>
          <a:p>
            <a:r>
              <a:rPr lang="en-GB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  henleyglobal.com </a:t>
            </a:r>
          </a:p>
        </p:txBody>
      </p:sp>
    </p:spTree>
    <p:extLst>
      <p:ext uri="{BB962C8B-B14F-4D97-AF65-F5344CB8AC3E}">
        <p14:creationId xmlns:p14="http://schemas.microsoft.com/office/powerpoint/2010/main" val="263371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D18F-EAE6-604B-8D71-0EDE9C62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00" y="581025"/>
            <a:ext cx="9223375" cy="685800"/>
          </a:xfrm>
        </p:spPr>
        <p:txBody>
          <a:bodyPr/>
          <a:lstStyle/>
          <a:p>
            <a:r>
              <a:rPr lang="en-US" kern="1200" dirty="0">
                <a:highlight>
                  <a:srgbClr val="FFFFFF"/>
                </a:highlight>
              </a:rPr>
              <a:t>Henley &amp; Partners established industry leadership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D5C2FA-D647-461D-A186-7D15E78ABC01}"/>
              </a:ext>
            </a:extLst>
          </p:cNvPr>
          <p:cNvGrpSpPr/>
          <p:nvPr/>
        </p:nvGrpSpPr>
        <p:grpSpPr>
          <a:xfrm>
            <a:off x="1003300" y="1482730"/>
            <a:ext cx="8954475" cy="4584695"/>
            <a:chOff x="1003300" y="1920260"/>
            <a:chExt cx="9441367" cy="4991008"/>
          </a:xfrm>
        </p:grpSpPr>
        <p:sp>
          <p:nvSpPr>
            <p:cNvPr id="4" name="object 9">
              <a:extLst>
                <a:ext uri="{FF2B5EF4-FFF2-40B4-BE49-F238E27FC236}">
                  <a16:creationId xmlns:a16="http://schemas.microsoft.com/office/drawing/2014/main" id="{953AD71A-37BE-8E4E-8093-FBE1FA3B6215}"/>
                </a:ext>
              </a:extLst>
            </p:cNvPr>
            <p:cNvSpPr txBox="1"/>
            <p:nvPr/>
          </p:nvSpPr>
          <p:spPr>
            <a:xfrm>
              <a:off x="7404100" y="1952624"/>
              <a:ext cx="2945867" cy="27853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12700" marR="5080" defTabSz="457200" fontAlgn="base">
                <a:lnSpc>
                  <a:spcPct val="107800"/>
                </a:lnSpc>
                <a:spcBef>
                  <a:spcPct val="0"/>
                </a:spcBef>
                <a:spcAft>
                  <a:spcPct val="0"/>
                </a:spcAft>
                <a:defRPr sz="1700" i="1" spc="-10">
                  <a:solidFill>
                    <a:srgbClr val="435363"/>
                  </a:solidFill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sz="1800" dirty="0">
                  <a:solidFill>
                    <a:srgbClr val="4D4D4D"/>
                  </a:solidFill>
                </a:rPr>
                <a:t>Focus</a:t>
              </a:r>
              <a:r>
                <a:rPr lang="en-US" sz="1600" dirty="0">
                  <a:solidFill>
                    <a:srgbClr val="4D4D4D"/>
                  </a:solidFill>
                </a:rPr>
                <a:t> </a:t>
              </a:r>
            </a:p>
          </p:txBody>
        </p:sp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486AFDE0-06E2-8F40-947E-03FEC8CBA57D}"/>
                </a:ext>
              </a:extLst>
            </p:cNvPr>
            <p:cNvSpPr txBox="1"/>
            <p:nvPr/>
          </p:nvSpPr>
          <p:spPr>
            <a:xfrm>
              <a:off x="7404100" y="4147586"/>
              <a:ext cx="2904836" cy="27853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12700" marR="5080" defTabSz="457200" fontAlgn="base">
                <a:lnSpc>
                  <a:spcPct val="107800"/>
                </a:lnSpc>
                <a:spcBef>
                  <a:spcPct val="0"/>
                </a:spcBef>
                <a:spcAft>
                  <a:spcPct val="0"/>
                </a:spcAft>
                <a:defRPr sz="1700" i="1" spc="-10">
                  <a:solidFill>
                    <a:srgbClr val="435363"/>
                  </a:solidFill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sz="1800" dirty="0">
                  <a:solidFill>
                    <a:srgbClr val="4D4D4D"/>
                  </a:solidFill>
                </a:rPr>
                <a:t>Clients </a:t>
              </a:r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957EF7E5-4E5B-B047-BCE8-E5954B21E20D}"/>
                </a:ext>
              </a:extLst>
            </p:cNvPr>
            <p:cNvSpPr txBox="1"/>
            <p:nvPr/>
          </p:nvSpPr>
          <p:spPr>
            <a:xfrm>
              <a:off x="4737100" y="5610226"/>
              <a:ext cx="2743200" cy="27853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12700" marR="5080" defTabSz="457200" fontAlgn="base">
                <a:lnSpc>
                  <a:spcPct val="107800"/>
                </a:lnSpc>
                <a:spcBef>
                  <a:spcPct val="0"/>
                </a:spcBef>
                <a:spcAft>
                  <a:spcPct val="0"/>
                </a:spcAft>
                <a:defRPr sz="1700" i="1" spc="-10">
                  <a:solidFill>
                    <a:srgbClr val="435363"/>
                  </a:solidFill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sz="1800" dirty="0">
                  <a:solidFill>
                    <a:srgbClr val="4D4D4D"/>
                  </a:solidFill>
                </a:rPr>
                <a:t>Reach </a:t>
              </a:r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6235DD4B-4A81-BF49-9C7F-0A0851F58618}"/>
                </a:ext>
              </a:extLst>
            </p:cNvPr>
            <p:cNvSpPr txBox="1"/>
            <p:nvPr/>
          </p:nvSpPr>
          <p:spPr>
            <a:xfrm>
              <a:off x="1079500" y="4147586"/>
              <a:ext cx="2894995" cy="278538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en-US"/>
              </a:defPPr>
              <a:lvl1pPr marL="12700" marR="5080" defTabSz="457200" fontAlgn="base">
                <a:lnSpc>
                  <a:spcPct val="107800"/>
                </a:lnSpc>
                <a:spcBef>
                  <a:spcPct val="0"/>
                </a:spcBef>
                <a:spcAft>
                  <a:spcPct val="0"/>
                </a:spcAft>
                <a:defRPr sz="1700" i="1" spc="-10">
                  <a:solidFill>
                    <a:srgbClr val="435363"/>
                  </a:solidFill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en-US" sz="1800" dirty="0">
                  <a:solidFill>
                    <a:srgbClr val="4D4D4D"/>
                  </a:solidFill>
                </a:rPr>
                <a:t>Track record </a:t>
              </a: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E5C92464-166B-4D4C-8B6A-ACA135664110}"/>
                </a:ext>
              </a:extLst>
            </p:cNvPr>
            <p:cNvSpPr txBox="1"/>
            <p:nvPr/>
          </p:nvSpPr>
          <p:spPr>
            <a:xfrm>
              <a:off x="1003300" y="1952624"/>
              <a:ext cx="3223277" cy="28386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defTabSz="457200" fontAlgn="base">
                <a:lnSpc>
                  <a:spcPct val="1078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1" spc="-10" dirty="0">
                  <a:solidFill>
                    <a:srgbClr val="4D4D4D"/>
                  </a:solidFill>
                  <a:latin typeface="Times New Roman" panose="02020603050405020304" pitchFamily="18" charset="0"/>
                  <a:ea typeface="ＭＳ Ｐゴシック" charset="0"/>
                  <a:cs typeface="Times New Roman" panose="02020603050405020304" pitchFamily="18" charset="0"/>
                </a:rPr>
                <a:t>Government advisory</a:t>
              </a:r>
              <a:r>
                <a:rPr lang="en-US" i="1" spc="-10" dirty="0">
                  <a:solidFill>
                    <a:srgbClr val="4D4D4D"/>
                  </a:solidFill>
                  <a:latin typeface="ClassGarmnd BT Italic" panose="02020502060506090303" pitchFamily="18" charset="0"/>
                  <a:ea typeface="ＭＳ Ｐゴシック" charset="0"/>
                  <a:cs typeface="ClassGarmnd BT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873043-30EF-B84D-A81B-0A939E462933}"/>
                </a:ext>
              </a:extLst>
            </p:cNvPr>
            <p:cNvSpPr txBox="1"/>
            <p:nvPr/>
          </p:nvSpPr>
          <p:spPr>
            <a:xfrm>
              <a:off x="7396667" y="2333625"/>
              <a:ext cx="3048000" cy="78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 defTabSz="457200" fontAlgn="base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193040" algn="l"/>
                </a:tabLst>
                <a:defRPr sz="1400">
                  <a:solidFill>
                    <a:srgbClr val="6F7072"/>
                  </a:solidFill>
                  <a:latin typeface="Times New Roman" panose="02020603050405020304"/>
                  <a:ea typeface="ＭＳ Ｐゴシック" charset="0"/>
                </a:defRPr>
              </a:lvl1pPr>
            </a:lstStyle>
            <a:p>
              <a:pPr>
                <a:defRPr/>
              </a:pPr>
              <a:r>
                <a:rPr lang="en-US" sz="1200" dirty="0">
                  <a:solidFill>
                    <a:srgbClr val="4D4D4D"/>
                  </a:solidFill>
                </a:rPr>
                <a:t>Citizenship and residence planning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4D4D4D"/>
                  </a:solidFill>
                </a:rPr>
                <a:t>Program development for countries worldwide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318129-25E5-2A43-B99C-CDEA17D3EB2D}"/>
                </a:ext>
              </a:extLst>
            </p:cNvPr>
            <p:cNvSpPr txBox="1"/>
            <p:nvPr/>
          </p:nvSpPr>
          <p:spPr>
            <a:xfrm>
              <a:off x="1003301" y="2333625"/>
              <a:ext cx="2743200" cy="988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  <a:tabLst>
                  <a:tab pos="193040" algn="l"/>
                </a:tabLst>
                <a:defRPr sz="1700">
                  <a:solidFill>
                    <a:srgbClr val="77777A"/>
                  </a:solidFill>
                  <a:latin typeface="ClassGarmnd BT Roman" panose="02020602050506020403" pitchFamily="18" charset="0"/>
                </a:defRPr>
              </a:lvl1pPr>
            </a:lstStyle>
            <a:p>
              <a:pPr defTabSz="457200" fontAlgn="base">
                <a:spcAft>
                  <a:spcPct val="0"/>
                </a:spcAft>
                <a:defRPr/>
              </a:pPr>
              <a:r>
                <a:rPr lang="en-ZA" sz="1200" dirty="0">
                  <a:solidFill>
                    <a:srgbClr val="4D4D4D"/>
                  </a:solidFill>
                  <a:latin typeface="Times New Roman" panose="02020603050405020304"/>
                  <a:ea typeface="ＭＳ Ｐゴシック" charset="0"/>
                </a:rPr>
                <a:t>Program design, implementation, and marketing</a:t>
              </a:r>
            </a:p>
            <a:p>
              <a:pPr defTabSz="457200" fontAlgn="base">
                <a:spcAft>
                  <a:spcPct val="0"/>
                </a:spcAft>
                <a:defRPr/>
              </a:pPr>
              <a:r>
                <a:rPr lang="en-ZA" sz="1200" dirty="0">
                  <a:solidFill>
                    <a:srgbClr val="4D4D4D"/>
                  </a:solidFill>
                  <a:latin typeface="Times New Roman" panose="02020603050405020304"/>
                  <a:ea typeface="ＭＳ Ｐゴシック" charset="0"/>
                </a:rPr>
                <a:t>Ongoing support and strategic advice</a:t>
              </a:r>
              <a:endParaRPr lang="en-US" sz="1200" dirty="0">
                <a:solidFill>
                  <a:srgbClr val="4D4D4D"/>
                </a:solidFill>
                <a:latin typeface="Times New Roman" panose="02020603050405020304"/>
                <a:ea typeface="ＭＳ Ｐゴシック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7BCF9-DB21-0047-B837-03B9A3102982}"/>
                </a:ext>
              </a:extLst>
            </p:cNvPr>
            <p:cNvSpPr txBox="1"/>
            <p:nvPr/>
          </p:nvSpPr>
          <p:spPr>
            <a:xfrm>
              <a:off x="7396667" y="4562942"/>
              <a:ext cx="2904836" cy="87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 defTabSz="457200" fontAlgn="base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193040" algn="l"/>
                </a:tabLst>
                <a:defRPr sz="1400">
                  <a:solidFill>
                    <a:srgbClr val="6F7072"/>
                  </a:solidFill>
                  <a:latin typeface="Times New Roman" panose="02020603050405020304"/>
                  <a:ea typeface="ＭＳ Ｐゴシック" charset="0"/>
                </a:defRPr>
              </a:lvl1pPr>
            </a:lstStyle>
            <a:p>
              <a:pPr>
                <a:defRPr/>
              </a:pPr>
              <a:r>
                <a:rPr lang="en-US" sz="1200" dirty="0">
                  <a:solidFill>
                    <a:srgbClr val="4D4D4D"/>
                  </a:solidFill>
                </a:rPr>
                <a:t>Global citizens 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4D4D4D"/>
                  </a:solidFill>
                </a:rPr>
                <a:t>Families and advisors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4D4D4D"/>
                  </a:solidFill>
                </a:rPr>
                <a:t>Governments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4C81C7-3608-5741-94C0-678FA655D8FC}"/>
                </a:ext>
              </a:extLst>
            </p:cNvPr>
            <p:cNvSpPr txBox="1"/>
            <p:nvPr/>
          </p:nvSpPr>
          <p:spPr>
            <a:xfrm>
              <a:off x="4677568" y="6040131"/>
              <a:ext cx="4479131" cy="871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 defTabSz="457200" fontAlgn="base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193040" algn="l"/>
                </a:tabLst>
                <a:defRPr sz="1400">
                  <a:solidFill>
                    <a:srgbClr val="6F7072"/>
                  </a:solidFill>
                  <a:latin typeface="Times New Roman" panose="02020603050405020304"/>
                  <a:ea typeface="ＭＳ Ｐゴシック" charset="0"/>
                </a:defRPr>
              </a:lvl1pPr>
            </a:lstStyle>
            <a:p>
              <a:pPr marL="0" indent="0">
                <a:buNone/>
                <a:defRPr/>
              </a:pPr>
              <a:r>
                <a:rPr lang="en-US" sz="1200" dirty="0">
                  <a:solidFill>
                    <a:srgbClr val="4D4D4D"/>
                  </a:solidFill>
                </a:rPr>
                <a:t>Global network of:</a:t>
              </a:r>
            </a:p>
            <a:p>
              <a:pPr>
                <a:tabLst>
                  <a:tab pos="192088" algn="l"/>
                  <a:tab pos="690563" algn="l"/>
                </a:tabLst>
                <a:defRPr/>
              </a:pPr>
              <a:r>
                <a:rPr lang="en-US" sz="1200" dirty="0">
                  <a:solidFill>
                    <a:srgbClr val="4D4D4D"/>
                  </a:solidFill>
                </a:rPr>
                <a:t>High-net-worth individuals</a:t>
              </a:r>
            </a:p>
            <a:p>
              <a:pPr>
                <a:tabLst>
                  <a:tab pos="192088" algn="l"/>
                  <a:tab pos="690563" algn="l"/>
                </a:tabLst>
                <a:defRPr/>
              </a:pPr>
              <a:r>
                <a:rPr lang="en-US" sz="1200" dirty="0">
                  <a:solidFill>
                    <a:srgbClr val="4D4D4D"/>
                  </a:solidFill>
                </a:rPr>
                <a:t>Governments, Agents and intermediaries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A0C4CD-FAC5-E148-A530-687DEC8814EA}"/>
                </a:ext>
              </a:extLst>
            </p:cNvPr>
            <p:cNvSpPr txBox="1"/>
            <p:nvPr/>
          </p:nvSpPr>
          <p:spPr>
            <a:xfrm>
              <a:off x="1017722" y="4562942"/>
              <a:ext cx="3185375" cy="58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285750" indent="-285750" defTabSz="457200" fontAlgn="base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193040" algn="l"/>
                </a:tabLst>
                <a:defRPr sz="1400">
                  <a:solidFill>
                    <a:srgbClr val="6F7072"/>
                  </a:solidFill>
                  <a:latin typeface="Times New Roman" panose="02020603050405020304"/>
                  <a:ea typeface="ＭＳ Ｐゴシック" charset="0"/>
                </a:defRPr>
              </a:lvl1pPr>
            </a:lstStyle>
            <a:p>
              <a:pPr>
                <a:defRPr/>
              </a:pPr>
              <a:r>
                <a:rPr lang="en-US" sz="1200" dirty="0">
                  <a:solidFill>
                    <a:srgbClr val="4D4D4D"/>
                  </a:solidFill>
                </a:rPr>
                <a:t>Industry pioneer  </a:t>
              </a:r>
            </a:p>
            <a:p>
              <a:pPr>
                <a:defRPr/>
              </a:pPr>
              <a:r>
                <a:rPr lang="en-US" sz="1200" dirty="0">
                  <a:solidFill>
                    <a:srgbClr val="4D4D4D"/>
                  </a:solidFill>
                </a:rPr>
                <a:t>Over 25 years’ experience   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6D923E2-4167-334E-81DC-A3BFEB10FF39}"/>
                </a:ext>
              </a:extLst>
            </p:cNvPr>
            <p:cNvSpPr/>
            <p:nvPr/>
          </p:nvSpPr>
          <p:spPr>
            <a:xfrm>
              <a:off x="3726851" y="2062552"/>
              <a:ext cx="3285274" cy="3285275"/>
            </a:xfrm>
            <a:prstGeom prst="ellipse">
              <a:avLst/>
            </a:prstGeom>
            <a:noFill/>
            <a:ln w="12700">
              <a:solidFill>
                <a:srgbClr val="435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chemeClr val="accent1"/>
                </a:solidFill>
                <a:latin typeface="Times New Roman" panose="02020603050405020304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1FDAAF2-0849-5946-9D7D-FE783A432ACC}"/>
                </a:ext>
              </a:extLst>
            </p:cNvPr>
            <p:cNvGrpSpPr/>
            <p:nvPr/>
          </p:nvGrpSpPr>
          <p:grpSpPr>
            <a:xfrm>
              <a:off x="3320619" y="3679725"/>
              <a:ext cx="869428" cy="869428"/>
              <a:chOff x="6106369" y="1948377"/>
              <a:chExt cx="869428" cy="86942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5A72C1-85B8-AE41-88E6-FE64E7DE907F}"/>
                  </a:ext>
                </a:extLst>
              </p:cNvPr>
              <p:cNvSpPr/>
              <p:nvPr/>
            </p:nvSpPr>
            <p:spPr>
              <a:xfrm>
                <a:off x="6261100" y="2068491"/>
                <a:ext cx="580244" cy="6461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chemeClr val="accent1"/>
                  </a:solidFill>
                  <a:latin typeface="Calibri"/>
                </a:endParaRP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37915524-444A-D344-91D0-D2135BE84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06369" y="1948377"/>
                <a:ext cx="869428" cy="869428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0C41A7-47A4-9643-9F19-255488E3C173}"/>
                </a:ext>
              </a:extLst>
            </p:cNvPr>
            <p:cNvGrpSpPr/>
            <p:nvPr/>
          </p:nvGrpSpPr>
          <p:grpSpPr>
            <a:xfrm>
              <a:off x="6470009" y="3692187"/>
              <a:ext cx="902773" cy="817308"/>
              <a:chOff x="6501327" y="3477070"/>
              <a:chExt cx="902773" cy="81730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08587FE-6D2D-8147-B6F8-E703E5187A41}"/>
                  </a:ext>
                </a:extLst>
              </p:cNvPr>
              <p:cNvSpPr/>
              <p:nvPr/>
            </p:nvSpPr>
            <p:spPr>
              <a:xfrm>
                <a:off x="6609813" y="3555764"/>
                <a:ext cx="685801" cy="6599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chemeClr val="accent1"/>
                  </a:solidFill>
                  <a:latin typeface="Calibri"/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A43064E-7264-084E-9B83-5CF2A37CD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01327" y="3477070"/>
                <a:ext cx="902773" cy="817308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1CA288-672C-2C49-9E71-E5079AA9F446}"/>
                </a:ext>
              </a:extLst>
            </p:cNvPr>
            <p:cNvGrpSpPr/>
            <p:nvPr/>
          </p:nvGrpSpPr>
          <p:grpSpPr>
            <a:xfrm>
              <a:off x="3851074" y="1993869"/>
              <a:ext cx="915004" cy="892552"/>
              <a:chOff x="3752155" y="2068491"/>
              <a:chExt cx="766940" cy="76694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A0E8204-9DAC-8348-AA5A-934CD02D408C}"/>
                  </a:ext>
                </a:extLst>
              </p:cNvPr>
              <p:cNvSpPr/>
              <p:nvPr/>
            </p:nvSpPr>
            <p:spPr>
              <a:xfrm>
                <a:off x="3820438" y="2122001"/>
                <a:ext cx="685801" cy="6599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chemeClr val="accent1"/>
                  </a:solidFill>
                  <a:latin typeface="Calibri"/>
                </a:endParaRP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729F567-2950-A848-985F-99CE75831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2155" y="2068491"/>
                <a:ext cx="766940" cy="766940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4559DBD-2E8A-DE41-AFDB-9A03E4601ABA}"/>
                </a:ext>
              </a:extLst>
            </p:cNvPr>
            <p:cNvGrpSpPr/>
            <p:nvPr/>
          </p:nvGrpSpPr>
          <p:grpSpPr>
            <a:xfrm>
              <a:off x="5985279" y="1920260"/>
              <a:ext cx="1077061" cy="1050632"/>
              <a:chOff x="3762327" y="4241191"/>
              <a:chExt cx="902773" cy="902773"/>
            </a:xfrm>
          </p:grpSpPr>
          <p:sp>
            <p:nvSpPr>
              <p:cNvPr id="25" name="Rectangle 36">
                <a:extLst>
                  <a:ext uri="{FF2B5EF4-FFF2-40B4-BE49-F238E27FC236}">
                    <a16:creationId xmlns:a16="http://schemas.microsoft.com/office/drawing/2014/main" id="{C44746CF-4892-CB48-8DBD-9A8E30E7CA2A}"/>
                  </a:ext>
                </a:extLst>
              </p:cNvPr>
              <p:cNvSpPr/>
              <p:nvPr/>
            </p:nvSpPr>
            <p:spPr>
              <a:xfrm>
                <a:off x="3870813" y="4362617"/>
                <a:ext cx="685801" cy="659921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chemeClr val="accent1"/>
                  </a:solidFill>
                  <a:latin typeface="Calibri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A67D979-1404-F642-B848-CC4562620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2327" y="4241191"/>
                <a:ext cx="902773" cy="902773"/>
              </a:xfrm>
              <a:prstGeom prst="hexagon">
                <a:avLst/>
              </a:prstGeom>
              <a:solidFill>
                <a:schemeClr val="bg1"/>
              </a:solidFill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B347036-837D-BF41-BD18-F1DFE64216D9}"/>
                </a:ext>
              </a:extLst>
            </p:cNvPr>
            <p:cNvGrpSpPr/>
            <p:nvPr/>
          </p:nvGrpSpPr>
          <p:grpSpPr>
            <a:xfrm>
              <a:off x="4930022" y="4739819"/>
              <a:ext cx="902773" cy="902773"/>
              <a:chOff x="5444204" y="4661574"/>
              <a:chExt cx="902773" cy="90277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C02D3A8-8453-1D4F-9D8B-C913D59B6D5F}"/>
                  </a:ext>
                </a:extLst>
              </p:cNvPr>
              <p:cNvSpPr/>
              <p:nvPr/>
            </p:nvSpPr>
            <p:spPr>
              <a:xfrm>
                <a:off x="5552690" y="4783000"/>
                <a:ext cx="685801" cy="6599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>
                  <a:solidFill>
                    <a:schemeClr val="accent1"/>
                  </a:solidFill>
                  <a:latin typeface="Calibri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AE0669C-83C5-A14E-84DA-68EFC2185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4204" y="4661574"/>
                <a:ext cx="902773" cy="902773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D02FB00-EE83-B14C-B200-8D32E95C34C4}"/>
                </a:ext>
              </a:extLst>
            </p:cNvPr>
            <p:cNvSpPr/>
            <p:nvPr/>
          </p:nvSpPr>
          <p:spPr>
            <a:xfrm>
              <a:off x="3702882" y="3269914"/>
              <a:ext cx="32876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1" dirty="0">
                  <a:solidFill>
                    <a:srgbClr val="4D4D4D"/>
                  </a:solidFill>
                  <a:latin typeface="Times New Roman" panose="02020603050405020304"/>
                  <a:ea typeface="ＭＳ Ｐゴシック" charset="0"/>
                </a:rPr>
                <a:t>Industry 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1" dirty="0">
                  <a:solidFill>
                    <a:srgbClr val="4D4D4D"/>
                  </a:solidFill>
                  <a:latin typeface="Times New Roman" panose="02020603050405020304"/>
                  <a:ea typeface="ＭＳ Ｐゴシック" charset="0"/>
                </a:rPr>
                <a:t>Leadership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750757-8DC9-43B0-AAF8-491E2D2DB532}"/>
              </a:ext>
            </a:extLst>
          </p:cNvPr>
          <p:cNvGrpSpPr/>
          <p:nvPr/>
        </p:nvGrpSpPr>
        <p:grpSpPr>
          <a:xfrm>
            <a:off x="712686" y="6219825"/>
            <a:ext cx="9493449" cy="1116000"/>
            <a:chOff x="712686" y="6219825"/>
            <a:chExt cx="9493449" cy="111600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2100759-A687-411A-A04F-4E62425A713D}"/>
                </a:ext>
              </a:extLst>
            </p:cNvPr>
            <p:cNvSpPr txBox="1"/>
            <p:nvPr/>
          </p:nvSpPr>
          <p:spPr>
            <a:xfrm>
              <a:off x="712686" y="6219825"/>
              <a:ext cx="2228121" cy="1116000"/>
            </a:xfrm>
            <a:prstGeom prst="rect">
              <a:avLst/>
            </a:prstGeom>
            <a:solidFill>
              <a:srgbClr val="3F5363"/>
            </a:solidFill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ZA" sz="3200" dirty="0">
                  <a:solidFill>
                    <a:schemeClr val="bg1"/>
                  </a:solidFill>
                  <a:latin typeface="+mj-lt"/>
                </a:rPr>
                <a:t>35</a:t>
              </a:r>
              <a:r>
                <a:rPr lang="en-ZA" sz="2800" dirty="0">
                  <a:solidFill>
                    <a:schemeClr val="bg1"/>
                  </a:solidFill>
                  <a:latin typeface="+mj-lt"/>
                </a:rPr>
                <a:t>+</a:t>
              </a:r>
            </a:p>
            <a:p>
              <a:pPr algn="l"/>
              <a:r>
                <a:rPr lang="en-ZA" sz="1200" dirty="0">
                  <a:solidFill>
                    <a:schemeClr val="bg1"/>
                  </a:solidFill>
                </a:rPr>
                <a:t>Offices worldwide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FF6F42-1A68-43F1-98F4-99631A41CB73}"/>
                </a:ext>
              </a:extLst>
            </p:cNvPr>
            <p:cNvSpPr txBox="1"/>
            <p:nvPr/>
          </p:nvSpPr>
          <p:spPr>
            <a:xfrm>
              <a:off x="2940808" y="6219825"/>
              <a:ext cx="2315285" cy="1116000"/>
            </a:xfrm>
            <a:prstGeom prst="rect">
              <a:avLst/>
            </a:prstGeom>
            <a:solidFill>
              <a:srgbClr val="3F5363"/>
            </a:solidFill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ZA" sz="3200" dirty="0">
                  <a:solidFill>
                    <a:schemeClr val="bg1"/>
                  </a:solidFill>
                  <a:latin typeface="+mj-lt"/>
                </a:rPr>
                <a:t>25</a:t>
              </a:r>
              <a:r>
                <a:rPr lang="en-ZA" sz="2800" dirty="0">
                  <a:solidFill>
                    <a:schemeClr val="bg1"/>
                  </a:solidFill>
                  <a:latin typeface="+mj-lt"/>
                </a:rPr>
                <a:t>+</a:t>
              </a:r>
            </a:p>
            <a:p>
              <a:pPr algn="l"/>
              <a:r>
                <a:rPr lang="en-ZA" sz="1200" dirty="0">
                  <a:solidFill>
                    <a:schemeClr val="bg1"/>
                  </a:solidFill>
                </a:rPr>
                <a:t>Years leading the industry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AAD1222-8FC9-4440-9E38-A590A8D3E8B5}"/>
                </a:ext>
              </a:extLst>
            </p:cNvPr>
            <p:cNvSpPr txBox="1"/>
            <p:nvPr/>
          </p:nvSpPr>
          <p:spPr>
            <a:xfrm>
              <a:off x="5256093" y="6219825"/>
              <a:ext cx="2921538" cy="1116000"/>
            </a:xfrm>
            <a:prstGeom prst="rect">
              <a:avLst/>
            </a:prstGeom>
            <a:solidFill>
              <a:srgbClr val="3F5363"/>
            </a:solidFill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ZA" sz="3200" dirty="0">
                  <a:solidFill>
                    <a:schemeClr val="bg1"/>
                  </a:solidFill>
                  <a:latin typeface="+mj-lt"/>
                </a:rPr>
                <a:t>10</a:t>
              </a:r>
              <a:r>
                <a:rPr lang="en-ZA" sz="2800" dirty="0">
                  <a:solidFill>
                    <a:schemeClr val="bg1"/>
                  </a:solidFill>
                  <a:latin typeface="+mj-lt"/>
                </a:rPr>
                <a:t> billion+</a:t>
              </a:r>
            </a:p>
            <a:p>
              <a:pPr algn="l"/>
              <a:r>
                <a:rPr lang="en-GB" sz="1200" dirty="0">
                  <a:solidFill>
                    <a:schemeClr val="bg1"/>
                  </a:solidFill>
                </a:rPr>
                <a:t>Foreign direct investments raised (USD)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F9D4BCE-DEE7-4080-A5CA-B37B7B1B9A0F}"/>
                </a:ext>
              </a:extLst>
            </p:cNvPr>
            <p:cNvSpPr txBox="1"/>
            <p:nvPr/>
          </p:nvSpPr>
          <p:spPr>
            <a:xfrm>
              <a:off x="8177631" y="6219825"/>
              <a:ext cx="2028504" cy="1116000"/>
            </a:xfrm>
            <a:prstGeom prst="rect">
              <a:avLst/>
            </a:prstGeom>
            <a:solidFill>
              <a:srgbClr val="3F5363"/>
            </a:solidFill>
          </p:spPr>
          <p:txBody>
            <a:bodyPr wrap="none" rtlCol="0" anchor="ctr">
              <a:spAutoFit/>
            </a:bodyPr>
            <a:lstStyle/>
            <a:p>
              <a:pPr algn="l"/>
              <a:r>
                <a:rPr lang="en-ZA" sz="3200" dirty="0">
                  <a:solidFill>
                    <a:schemeClr val="bg1"/>
                  </a:solidFill>
                  <a:latin typeface="+mj-lt"/>
                </a:rPr>
                <a:t>30</a:t>
              </a:r>
              <a:r>
                <a:rPr lang="en-ZA" sz="2800" dirty="0">
                  <a:solidFill>
                    <a:schemeClr val="bg1"/>
                  </a:solidFill>
                  <a:latin typeface="+mj-lt"/>
                </a:rPr>
                <a:t>+</a:t>
              </a:r>
            </a:p>
            <a:p>
              <a:pPr algn="l"/>
              <a:r>
                <a:rPr lang="en-ZA" sz="1200" dirty="0">
                  <a:solidFill>
                    <a:schemeClr val="bg1"/>
                  </a:solidFill>
                </a:rPr>
                <a:t>Investment migration options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120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D18F-EAE6-604B-8D71-0EDE9C62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00" y="581025"/>
            <a:ext cx="9223375" cy="685800"/>
          </a:xfrm>
        </p:spPr>
        <p:txBody>
          <a:bodyPr/>
          <a:lstStyle/>
          <a:p>
            <a:r>
              <a:rPr lang="en-US" i="1" kern="1200" dirty="0">
                <a:solidFill>
                  <a:srgbClr val="435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Presence — Over 35 Offices Worldwide</a:t>
            </a: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7ADCD1D-8ABD-46C9-9A25-4D25129E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1750" y="1422323"/>
            <a:ext cx="10089899" cy="56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5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08100" y="581025"/>
            <a:ext cx="807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spc="-15" dirty="0">
                <a:solidFill>
                  <a:srgbClr val="435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Difference between Residence and Citizenship Programs</a:t>
            </a:r>
            <a:endParaRPr lang="en-US" sz="2200" i="1" dirty="0">
              <a:solidFill>
                <a:srgbClr val="4353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2146300" y="4619625"/>
            <a:ext cx="2259159" cy="140478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058850" y="2105025"/>
            <a:ext cx="906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5062029" y="1945557"/>
            <a:ext cx="3258820" cy="2098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sz="1600" i="1" dirty="0">
                <a:solidFill>
                  <a:srgbClr val="435363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Citizenship</a:t>
            </a:r>
          </a:p>
          <a:p>
            <a:pPr marL="192405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lang="en-US" sz="1600" dirty="0">
                <a:solidFill>
                  <a:srgbClr val="6F7072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Grants the r</a:t>
            </a:r>
            <a:r>
              <a:rPr sz="1600" dirty="0">
                <a:solidFill>
                  <a:srgbClr val="6F7072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ight to vote</a:t>
            </a:r>
          </a:p>
          <a:p>
            <a:pPr marL="192405" marR="696595" indent="-179705">
              <a:lnSpc>
                <a:spcPct val="107800"/>
              </a:lnSpc>
              <a:buChar char="•"/>
              <a:tabLst>
                <a:tab pos="193040" algn="l"/>
              </a:tabLst>
            </a:pPr>
            <a:r>
              <a:rPr lang="en-US" sz="1600" dirty="0">
                <a:solidFill>
                  <a:srgbClr val="6F7072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Can be passed on</a:t>
            </a:r>
            <a:r>
              <a:rPr sz="1600" dirty="0">
                <a:solidFill>
                  <a:srgbClr val="6F7072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 to future generations</a:t>
            </a:r>
          </a:p>
          <a:p>
            <a:pPr marL="192405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6F7072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Allows international travel</a:t>
            </a:r>
          </a:p>
          <a:p>
            <a:pPr marL="192405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dirty="0">
                <a:solidFill>
                  <a:srgbClr val="6F7072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Affords protection from the state</a:t>
            </a:r>
          </a:p>
          <a:p>
            <a:pPr>
              <a:lnSpc>
                <a:spcPct val="100000"/>
              </a:lnSpc>
              <a:buClr>
                <a:srgbClr val="6D6E71"/>
              </a:buClr>
              <a:buFont typeface="ClassicalGaramondBT-Roman"/>
              <a:buChar char="•"/>
            </a:pPr>
            <a:endParaRPr sz="1600" dirty="0">
              <a:solidFill>
                <a:srgbClr val="6F7072"/>
              </a:solidFill>
              <a:latin typeface="Times New Roman" panose="02020603050405020304" pitchFamily="18" charset="0"/>
              <a:ea typeface="ClassGarmnd BT Roman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6D6E71"/>
              </a:buClr>
              <a:buFont typeface="ClassicalGaramondBT-Roman"/>
              <a:buChar char="•"/>
            </a:pPr>
            <a:endParaRPr sz="1600" dirty="0">
              <a:solidFill>
                <a:srgbClr val="6F7072"/>
              </a:solidFill>
              <a:latin typeface="Times New Roman" panose="02020603050405020304" pitchFamily="18" charset="0"/>
              <a:ea typeface="ClassGarmnd BT Roman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84690" y="4619625"/>
            <a:ext cx="4323271" cy="221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Aft>
                <a:spcPts val="600"/>
              </a:spcAft>
            </a:pPr>
            <a:r>
              <a:rPr lang="en-ZA" sz="1600" i="1" dirty="0">
                <a:solidFill>
                  <a:srgbClr val="435363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Residence</a:t>
            </a:r>
          </a:p>
          <a:p>
            <a:pPr marL="192405" marR="337185" indent="-179705">
              <a:lnSpc>
                <a:spcPct val="107800"/>
              </a:lnSpc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rgbClr val="6F7072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Grants the right to live, work, travel, and study in a country</a:t>
            </a:r>
          </a:p>
          <a:p>
            <a:pPr marL="192405" marR="248920" indent="-179705">
              <a:lnSpc>
                <a:spcPct val="107800"/>
              </a:lnSpc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rgbClr val="6F7072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Usually comes with conditions or requirements</a:t>
            </a:r>
          </a:p>
          <a:p>
            <a:pPr marL="192405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rgbClr val="6F7072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May give some travel rights</a:t>
            </a:r>
          </a:p>
          <a:p>
            <a:pPr marL="192405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rgbClr val="6F7072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Can be withdrawn</a:t>
            </a:r>
          </a:p>
          <a:p>
            <a:pPr marL="192405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rgbClr val="6F7072"/>
                </a:solidFill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Is likely to affect tax status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05459" y="4809602"/>
            <a:ext cx="502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, case, accessory&#10;&#10;Description automatically generated">
            <a:extLst>
              <a:ext uri="{FF2B5EF4-FFF2-40B4-BE49-F238E27FC236}">
                <a16:creationId xmlns:a16="http://schemas.microsoft.com/office/drawing/2014/main" id="{A135E192-0874-E549-8FCB-E1DB9FBEAC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87" r="10431"/>
          <a:stretch/>
        </p:blipFill>
        <p:spPr>
          <a:xfrm>
            <a:off x="2146299" y="1766314"/>
            <a:ext cx="2259160" cy="20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8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08100" y="581025"/>
            <a:ext cx="807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spc="-15" dirty="0">
                <a:solidFill>
                  <a:srgbClr val="435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 for an Alternative Residence</a:t>
            </a:r>
            <a:endParaRPr lang="en-US" sz="2200" i="1" dirty="0">
              <a:solidFill>
                <a:srgbClr val="4353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8100" y="1800225"/>
            <a:ext cx="3505200" cy="5334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Quality of Life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80100" y="1800225"/>
            <a:ext cx="3505200" cy="5334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Security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08100" y="4543425"/>
            <a:ext cx="3505200" cy="5334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Education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80100" y="4543425"/>
            <a:ext cx="3505200" cy="5334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Taxes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800" y="2537162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quality of life, climate and personal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Cleaner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healthcare and transport systems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03900" y="253716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 alternative in times of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privacy in investment banking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defined and stable legal environment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93800" y="5280362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Graduation at high-ranking schools and language skills are becoming increasingly important as the basis for a successful career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03900" y="5280362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the only way to reduce the tax burden and regulatory restrictions legally is to relocate</a:t>
            </a:r>
          </a:p>
        </p:txBody>
      </p:sp>
    </p:spTree>
    <p:extLst>
      <p:ext uri="{BB962C8B-B14F-4D97-AF65-F5344CB8AC3E}">
        <p14:creationId xmlns:p14="http://schemas.microsoft.com/office/powerpoint/2010/main" val="4921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08100" y="581025"/>
            <a:ext cx="807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spc="-15" dirty="0">
                <a:solidFill>
                  <a:srgbClr val="435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 for a Second or Alternative Citizenship</a:t>
            </a:r>
            <a:endParaRPr lang="en-US" sz="2200" i="1" dirty="0">
              <a:solidFill>
                <a:srgbClr val="4353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8100" y="1800225"/>
            <a:ext cx="3505200" cy="5334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Visa Waivers and Mobility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80100" y="1800225"/>
            <a:ext cx="3505200" cy="5334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Independence and Retirement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08100" y="4543425"/>
            <a:ext cx="3505200" cy="5334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Privacy and Security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80100" y="4543425"/>
            <a:ext cx="3505200" cy="5334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i="1" dirty="0">
                <a:latin typeface="Times New Roman" panose="02020603050405020304" pitchFamily="18" charset="0"/>
                <a:ea typeface="ClassGarmnd BT Roman" charset="0"/>
                <a:cs typeface="Times New Roman" panose="02020603050405020304" pitchFamily="18" charset="0"/>
              </a:rPr>
              <a:t>Tax Planning and Expatriation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800" y="2507598"/>
            <a:ext cx="3733800" cy="166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5080" indent="-285750">
              <a:lnSpc>
                <a:spcPct val="107800"/>
              </a:lnSpc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Opens travel to countries previously  restricted by time-consuming visa  application processes</a:t>
            </a:r>
          </a:p>
          <a:p>
            <a:pPr marL="298450" marR="5080" indent="-285750">
              <a:lnSpc>
                <a:spcPct val="107800"/>
              </a:lnSpc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Freedom of movement when some  nationals are overly exposed to  physical or financial threats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03900" y="2507598"/>
            <a:ext cx="3733800" cy="14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5080" indent="-285750">
              <a:lnSpc>
                <a:spcPct val="1078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able to travel or have the option to  relocate at any time</a:t>
            </a:r>
          </a:p>
          <a:p>
            <a:pPr marL="298450" marR="5080" indent="-285750">
              <a:lnSpc>
                <a:spcPct val="1078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Freedom to retire in a safe country  without worrying about changing  immigration laws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3800" y="5243994"/>
            <a:ext cx="3733800" cy="140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5080" indent="-285750">
              <a:lnSpc>
                <a:spcPct val="107800"/>
              </a:lnSpc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privacy in banking  and improved physical security</a:t>
            </a:r>
          </a:p>
          <a:p>
            <a:pPr marL="298450" marR="5080" indent="-285750">
              <a:lnSpc>
                <a:spcPct val="107800"/>
              </a:lnSpc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Guarantees a secure a truly  permanent alternative place to go;  the permanent right to reside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3900" y="5243994"/>
            <a:ext cx="3733800" cy="113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marR="5080" indent="-285750">
              <a:lnSpc>
                <a:spcPct val="107800"/>
              </a:lnSpc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is one of the tie-breaker  rules in most double tax treaties</a:t>
            </a:r>
          </a:p>
          <a:p>
            <a:pPr marL="298450" marR="5080" indent="-285750">
              <a:lnSpc>
                <a:spcPct val="107800"/>
              </a:lnSpc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en-ZA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renounce citizenship another  citizenship must be acquired first</a:t>
            </a:r>
          </a:p>
        </p:txBody>
      </p:sp>
    </p:spTree>
    <p:extLst>
      <p:ext uri="{BB962C8B-B14F-4D97-AF65-F5344CB8AC3E}">
        <p14:creationId xmlns:p14="http://schemas.microsoft.com/office/powerpoint/2010/main" val="181987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521541-F6BA-4C76-8CA4-13C2D18E4CD8}"/>
              </a:ext>
            </a:extLst>
          </p:cNvPr>
          <p:cNvSpPr txBox="1"/>
          <p:nvPr/>
        </p:nvSpPr>
        <p:spPr>
          <a:xfrm>
            <a:off x="5556339" y="1587817"/>
            <a:ext cx="4495800" cy="369332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en-SG" sz="1800" i="1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Count</a:t>
            </a:r>
            <a:r>
              <a:rPr lang="en-SG" sz="1800" i="1" spc="-1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r</a:t>
            </a:r>
            <a:r>
              <a:rPr lang="en-SG" sz="1800" i="1" spc="-5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i</a:t>
            </a:r>
            <a:r>
              <a:rPr lang="en-SG" sz="1800" i="1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es</a:t>
            </a:r>
            <a:r>
              <a:rPr lang="en-SG" sz="1800" i="1" spc="-5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SG" sz="1800" i="1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o</a:t>
            </a:r>
            <a:r>
              <a:rPr lang="en-SG" sz="1800" i="1" spc="-5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ff</a:t>
            </a:r>
            <a:r>
              <a:rPr lang="en-SG" sz="1800" i="1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er</a:t>
            </a:r>
            <a:r>
              <a:rPr lang="en-SG" sz="1800" i="1" spc="-1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i</a:t>
            </a:r>
            <a:r>
              <a:rPr lang="en-SG" sz="1800" i="1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ng</a:t>
            </a:r>
            <a:r>
              <a:rPr lang="en-SG" sz="1800" i="1" spc="-2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lang="en-SG" sz="1800" i="1" spc="-1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C</a:t>
            </a:r>
            <a:r>
              <a:rPr lang="en-SG" sz="1800" i="1" spc="-2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itiz</a:t>
            </a:r>
            <a:r>
              <a:rPr lang="en-SG" sz="1800" i="1" spc="-15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en</a:t>
            </a:r>
            <a:r>
              <a:rPr lang="en-SG" sz="1800" i="1" spc="-2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s</a:t>
            </a:r>
            <a:r>
              <a:rPr lang="en-SG" sz="1800" i="1" spc="-15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h</a:t>
            </a:r>
            <a:r>
              <a:rPr lang="en-SG" sz="1800" i="1" spc="-2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i</a:t>
            </a:r>
            <a:r>
              <a:rPr lang="en-SG" sz="1800" i="1" spc="-15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p</a:t>
            </a:r>
            <a:r>
              <a:rPr lang="en-SG" sz="1800" i="1" spc="-2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-</a:t>
            </a:r>
            <a:r>
              <a:rPr lang="en-SG" sz="1800" i="1" spc="-15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by-</a:t>
            </a:r>
            <a:r>
              <a:rPr lang="en-SG" sz="1800" i="1" spc="-2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I</a:t>
            </a:r>
            <a:r>
              <a:rPr lang="en-SG" sz="1800" i="1" spc="-15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nve</a:t>
            </a:r>
            <a:r>
              <a:rPr lang="en-SG" sz="1800" i="1" spc="-2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st</a:t>
            </a:r>
            <a:r>
              <a:rPr lang="en-SG" sz="1800" i="1" spc="-1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m</a:t>
            </a:r>
            <a:r>
              <a:rPr lang="en-SG" sz="1800" i="1" spc="-15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en</a:t>
            </a:r>
            <a:r>
              <a:rPr lang="en-SG" sz="1800" i="1" spc="-20" dirty="0">
                <a:solidFill>
                  <a:srgbClr val="3F5662"/>
                </a:solidFill>
                <a:latin typeface="Times New Roman"/>
                <a:ea typeface="+mn-ea"/>
                <a:cs typeface="Times New Roman"/>
              </a:rPr>
              <a:t>t</a:t>
            </a:r>
            <a:endParaRPr lang="en-SG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3D9FA52-90E6-403F-951F-56F0E124C11C}"/>
              </a:ext>
            </a:extLst>
          </p:cNvPr>
          <p:cNvSpPr/>
          <p:nvPr/>
        </p:nvSpPr>
        <p:spPr>
          <a:xfrm>
            <a:off x="4737100" y="3655405"/>
            <a:ext cx="338815" cy="976895"/>
          </a:xfrm>
          <a:custGeom>
            <a:avLst/>
            <a:gdLst/>
            <a:ahLst/>
            <a:cxnLst/>
            <a:rect l="l" t="t" r="r" b="b"/>
            <a:pathLst>
              <a:path w="597535" h="978535">
                <a:moveTo>
                  <a:pt x="0" y="0"/>
                </a:moveTo>
                <a:lnTo>
                  <a:pt x="0" y="978158"/>
                </a:lnTo>
                <a:lnTo>
                  <a:pt x="597407" y="48908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E70CD2A-53EB-45E8-844C-B063872F4A59}"/>
              </a:ext>
            </a:extLst>
          </p:cNvPr>
          <p:cNvSpPr/>
          <p:nvPr/>
        </p:nvSpPr>
        <p:spPr>
          <a:xfrm>
            <a:off x="5851747" y="3729381"/>
            <a:ext cx="3735147" cy="383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386A931-EA9F-4826-95EE-7D9C86EADC8D}"/>
              </a:ext>
            </a:extLst>
          </p:cNvPr>
          <p:cNvSpPr/>
          <p:nvPr/>
        </p:nvSpPr>
        <p:spPr>
          <a:xfrm>
            <a:off x="5851747" y="4476410"/>
            <a:ext cx="3735147" cy="383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27B8612-0589-41BE-A479-F4ACDC79023B}"/>
              </a:ext>
            </a:extLst>
          </p:cNvPr>
          <p:cNvSpPr/>
          <p:nvPr/>
        </p:nvSpPr>
        <p:spPr>
          <a:xfrm>
            <a:off x="5851747" y="5223440"/>
            <a:ext cx="3735147" cy="381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7B73D236-BD24-49B1-AED1-B3B75922D80A}"/>
              </a:ext>
            </a:extLst>
          </p:cNvPr>
          <p:cNvSpPr/>
          <p:nvPr/>
        </p:nvSpPr>
        <p:spPr>
          <a:xfrm>
            <a:off x="5859354" y="5975033"/>
            <a:ext cx="3724371" cy="0"/>
          </a:xfrm>
          <a:custGeom>
            <a:avLst/>
            <a:gdLst/>
            <a:ahLst/>
            <a:cxnLst/>
            <a:rect l="l" t="t" r="r" b="b"/>
            <a:pathLst>
              <a:path w="3730625">
                <a:moveTo>
                  <a:pt x="0" y="0"/>
                </a:moveTo>
                <a:lnTo>
                  <a:pt x="3730386" y="0"/>
                </a:lnTo>
              </a:path>
            </a:pathLst>
          </a:custGeom>
          <a:ln w="12687">
            <a:solidFill>
              <a:srgbClr val="B6B9BB"/>
            </a:solidFill>
          </a:ln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068F6E7B-8865-4D68-9CD3-D1CE6B9FF5E1}"/>
              </a:ext>
            </a:extLst>
          </p:cNvPr>
          <p:cNvSpPr txBox="1"/>
          <p:nvPr/>
        </p:nvSpPr>
        <p:spPr>
          <a:xfrm>
            <a:off x="6112046" y="2728392"/>
            <a:ext cx="102698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5</a:t>
            </a:r>
            <a:endParaRPr sz="11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393E37EF-20E2-4542-835C-C8C0A76D1846}"/>
              </a:ext>
            </a:extLst>
          </p:cNvPr>
          <p:cNvSpPr txBox="1"/>
          <p:nvPr/>
        </p:nvSpPr>
        <p:spPr>
          <a:xfrm>
            <a:off x="7002092" y="2712299"/>
            <a:ext cx="526166" cy="21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3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r>
              <a:rPr sz="1398" spc="-3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u</a:t>
            </a:r>
            <a:r>
              <a:rPr sz="1398" spc="-3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s</a:t>
            </a: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t</a:t>
            </a:r>
            <a:r>
              <a:rPr sz="13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ri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endParaRPr sz="13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55589E58-0B8B-4545-B58D-230834608C3C}"/>
              </a:ext>
            </a:extLst>
          </p:cNvPr>
          <p:cNvSpPr txBox="1"/>
          <p:nvPr/>
        </p:nvSpPr>
        <p:spPr>
          <a:xfrm>
            <a:off x="9154558" y="2728392"/>
            <a:ext cx="258645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18</a:t>
            </a:r>
            <a:r>
              <a:rPr lang="en-US"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8</a:t>
            </a:r>
            <a:endParaRPr sz="11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0C09EA35-F162-4C7C-8A1C-52E03E10F911}"/>
              </a:ext>
            </a:extLst>
          </p:cNvPr>
          <p:cNvSpPr txBox="1"/>
          <p:nvPr/>
        </p:nvSpPr>
        <p:spPr>
          <a:xfrm>
            <a:off x="6112046" y="3101147"/>
            <a:ext cx="102698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8</a:t>
            </a:r>
            <a:endParaRPr sz="11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4908C99A-9FBC-48FA-8CFB-79CCB956DD95}"/>
              </a:ext>
            </a:extLst>
          </p:cNvPr>
          <p:cNvSpPr txBox="1"/>
          <p:nvPr/>
        </p:nvSpPr>
        <p:spPr>
          <a:xfrm>
            <a:off x="7002092" y="3085053"/>
            <a:ext cx="1274844" cy="570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Mal</a:t>
            </a:r>
            <a:r>
              <a:rPr sz="1398" spc="-5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t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endParaRPr sz="13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2678" defTabSz="912846" fontAlgn="auto">
              <a:spcBef>
                <a:spcPts val="1118"/>
              </a:spcBef>
              <a:spcAft>
                <a:spcPts val="0"/>
              </a:spcAft>
            </a:pPr>
            <a:r>
              <a:rPr sz="1398" spc="-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St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.</a:t>
            </a:r>
            <a:r>
              <a:rPr sz="1398" spc="-70" dirty="0">
                <a:solidFill>
                  <a:srgbClr val="636267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3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K</a:t>
            </a: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i</a:t>
            </a:r>
            <a:r>
              <a:rPr sz="1398" spc="-4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t</a:t>
            </a: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t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s</a:t>
            </a:r>
            <a:r>
              <a:rPr sz="1398" spc="-35" dirty="0">
                <a:solidFill>
                  <a:srgbClr val="636267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r>
              <a:rPr sz="13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n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d</a:t>
            </a:r>
            <a:r>
              <a:rPr sz="1398" spc="-190" dirty="0">
                <a:solidFill>
                  <a:srgbClr val="636267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398" spc="-2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N</a:t>
            </a:r>
            <a:r>
              <a:rPr sz="1398" spc="-4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e</a:t>
            </a:r>
            <a:r>
              <a:rPr sz="1398" spc="-2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vi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s</a:t>
            </a:r>
            <a:endParaRPr sz="13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7AD9BD4E-35D9-4283-AAA8-AFEF7CE09262}"/>
              </a:ext>
            </a:extLst>
          </p:cNvPr>
          <p:cNvSpPr txBox="1"/>
          <p:nvPr/>
        </p:nvSpPr>
        <p:spPr>
          <a:xfrm>
            <a:off x="9154558" y="3101147"/>
            <a:ext cx="258645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18</a:t>
            </a:r>
            <a:r>
              <a:rPr lang="en-US"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5</a:t>
            </a:r>
            <a:endParaRPr sz="11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id="{B6F78D7A-8121-46A6-9681-A12957C78434}"/>
              </a:ext>
            </a:extLst>
          </p:cNvPr>
          <p:cNvSpPr txBox="1"/>
          <p:nvPr/>
        </p:nvSpPr>
        <p:spPr>
          <a:xfrm>
            <a:off x="6074010" y="3456286"/>
            <a:ext cx="180672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26</a:t>
            </a:r>
            <a:endParaRPr sz="11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756436D0-8374-4118-B722-06AF5BE777EA}"/>
              </a:ext>
            </a:extLst>
          </p:cNvPr>
          <p:cNvSpPr txBox="1"/>
          <p:nvPr/>
        </p:nvSpPr>
        <p:spPr>
          <a:xfrm>
            <a:off x="9154558" y="3456286"/>
            <a:ext cx="258645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15</a:t>
            </a:r>
            <a:r>
              <a:rPr lang="en-US"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7</a:t>
            </a:r>
            <a:endParaRPr sz="11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74B5DA48-040F-4757-ACDF-7FDFEECEB6D0}"/>
              </a:ext>
            </a:extLst>
          </p:cNvPr>
          <p:cNvSpPr txBox="1"/>
          <p:nvPr/>
        </p:nvSpPr>
        <p:spPr>
          <a:xfrm>
            <a:off x="6074010" y="3829919"/>
            <a:ext cx="180672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29</a:t>
            </a:r>
            <a:endParaRPr sz="11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26AA4FB7-5C27-40DC-BCC0-AF7A6876AB96}"/>
              </a:ext>
            </a:extLst>
          </p:cNvPr>
          <p:cNvSpPr txBox="1"/>
          <p:nvPr/>
        </p:nvSpPr>
        <p:spPr>
          <a:xfrm>
            <a:off x="7002091" y="3813826"/>
            <a:ext cx="1512570" cy="21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3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r>
              <a:rPr sz="1398" spc="-3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n</a:t>
            </a: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tig</a:t>
            </a:r>
            <a:r>
              <a:rPr sz="1398" spc="-2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u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r>
              <a:rPr sz="1398" spc="-65" dirty="0">
                <a:solidFill>
                  <a:srgbClr val="636267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r>
              <a:rPr sz="13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n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d</a:t>
            </a:r>
            <a:r>
              <a:rPr sz="1398" spc="-105" dirty="0">
                <a:solidFill>
                  <a:srgbClr val="636267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3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B</a:t>
            </a: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r>
              <a:rPr sz="13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r</a:t>
            </a:r>
            <a:r>
              <a:rPr sz="1398" spc="-2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bud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endParaRPr sz="13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71254C35-BCD1-4D04-AACF-D8B8BBFD3943}"/>
              </a:ext>
            </a:extLst>
          </p:cNvPr>
          <p:cNvSpPr txBox="1"/>
          <p:nvPr/>
        </p:nvSpPr>
        <p:spPr>
          <a:xfrm>
            <a:off x="9154558" y="3829919"/>
            <a:ext cx="258645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15</a:t>
            </a:r>
            <a:r>
              <a:rPr lang="en-US"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0</a:t>
            </a:r>
            <a:endParaRPr sz="11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2" name="object 27">
            <a:extLst>
              <a:ext uri="{FF2B5EF4-FFF2-40B4-BE49-F238E27FC236}">
                <a16:creationId xmlns:a16="http://schemas.microsoft.com/office/drawing/2014/main" id="{57A0A42E-26C3-4C37-90FE-194C062F161B}"/>
              </a:ext>
            </a:extLst>
          </p:cNvPr>
          <p:cNvSpPr txBox="1"/>
          <p:nvPr/>
        </p:nvSpPr>
        <p:spPr>
          <a:xfrm>
            <a:off x="6074010" y="4202674"/>
            <a:ext cx="180672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33</a:t>
            </a:r>
            <a:endParaRPr sz="11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3" name="object 28">
            <a:extLst>
              <a:ext uri="{FF2B5EF4-FFF2-40B4-BE49-F238E27FC236}">
                <a16:creationId xmlns:a16="http://schemas.microsoft.com/office/drawing/2014/main" id="{A2BD6C3C-7817-462F-9FE6-1DACE9066700}"/>
              </a:ext>
            </a:extLst>
          </p:cNvPr>
          <p:cNvSpPr txBox="1"/>
          <p:nvPr/>
        </p:nvSpPr>
        <p:spPr>
          <a:xfrm>
            <a:off x="7002091" y="4186580"/>
            <a:ext cx="588292" cy="21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398" spc="-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St</a:t>
            </a:r>
            <a:r>
              <a:rPr sz="1398" spc="114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.</a:t>
            </a: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L</a:t>
            </a:r>
            <a:r>
              <a:rPr sz="1398" spc="-2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uc</a:t>
            </a: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i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endParaRPr sz="13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E12BF4CF-211E-4C68-A0C8-B3B1AFC8BCF2}"/>
              </a:ext>
            </a:extLst>
          </p:cNvPr>
          <p:cNvSpPr txBox="1"/>
          <p:nvPr/>
        </p:nvSpPr>
        <p:spPr>
          <a:xfrm>
            <a:off x="9154558" y="4202674"/>
            <a:ext cx="258645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146</a:t>
            </a:r>
            <a:endParaRPr sz="11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5" name="object 30">
            <a:extLst>
              <a:ext uri="{FF2B5EF4-FFF2-40B4-BE49-F238E27FC236}">
                <a16:creationId xmlns:a16="http://schemas.microsoft.com/office/drawing/2014/main" id="{5686FC8A-2FA6-4E0C-82E3-92E2051DE5BA}"/>
              </a:ext>
            </a:extLst>
          </p:cNvPr>
          <p:cNvSpPr txBox="1"/>
          <p:nvPr/>
        </p:nvSpPr>
        <p:spPr>
          <a:xfrm>
            <a:off x="6074010" y="4576320"/>
            <a:ext cx="180672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35</a:t>
            </a:r>
            <a:endParaRPr sz="11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6" name="object 31">
            <a:extLst>
              <a:ext uri="{FF2B5EF4-FFF2-40B4-BE49-F238E27FC236}">
                <a16:creationId xmlns:a16="http://schemas.microsoft.com/office/drawing/2014/main" id="{885B815F-0FBA-47D1-A6E0-7F0AA9C63FB1}"/>
              </a:ext>
            </a:extLst>
          </p:cNvPr>
          <p:cNvSpPr txBox="1"/>
          <p:nvPr/>
        </p:nvSpPr>
        <p:spPr>
          <a:xfrm>
            <a:off x="7002092" y="4560215"/>
            <a:ext cx="626962" cy="21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3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G</a:t>
            </a:r>
            <a:r>
              <a:rPr sz="1398" spc="-6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r</a:t>
            </a: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e</a:t>
            </a:r>
            <a:r>
              <a:rPr sz="1398" spc="-3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n</a:t>
            </a: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r>
              <a:rPr sz="1398" spc="-3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d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endParaRPr sz="13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7" name="object 32">
            <a:extLst>
              <a:ext uri="{FF2B5EF4-FFF2-40B4-BE49-F238E27FC236}">
                <a16:creationId xmlns:a16="http://schemas.microsoft.com/office/drawing/2014/main" id="{108D4D0F-1F23-4ADE-B69B-1636A506DAB6}"/>
              </a:ext>
            </a:extLst>
          </p:cNvPr>
          <p:cNvSpPr txBox="1"/>
          <p:nvPr/>
        </p:nvSpPr>
        <p:spPr>
          <a:xfrm>
            <a:off x="9154558" y="4576320"/>
            <a:ext cx="258645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14</a:t>
            </a:r>
            <a:r>
              <a:rPr lang="en-US"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4</a:t>
            </a:r>
            <a:endParaRPr sz="11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8" name="object 33">
            <a:extLst>
              <a:ext uri="{FF2B5EF4-FFF2-40B4-BE49-F238E27FC236}">
                <a16:creationId xmlns:a16="http://schemas.microsoft.com/office/drawing/2014/main" id="{FC6FC8CD-1B25-447D-AC96-BB73F64884C1}"/>
              </a:ext>
            </a:extLst>
          </p:cNvPr>
          <p:cNvSpPr txBox="1"/>
          <p:nvPr/>
        </p:nvSpPr>
        <p:spPr>
          <a:xfrm>
            <a:off x="6074010" y="4949074"/>
            <a:ext cx="180672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38</a:t>
            </a:r>
            <a:endParaRPr sz="11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9" name="object 34">
            <a:extLst>
              <a:ext uri="{FF2B5EF4-FFF2-40B4-BE49-F238E27FC236}">
                <a16:creationId xmlns:a16="http://schemas.microsoft.com/office/drawing/2014/main" id="{320375B9-999C-4ED9-8C33-91A373B17646}"/>
              </a:ext>
            </a:extLst>
          </p:cNvPr>
          <p:cNvSpPr txBox="1"/>
          <p:nvPr/>
        </p:nvSpPr>
        <p:spPr>
          <a:xfrm>
            <a:off x="7002092" y="4932969"/>
            <a:ext cx="687820" cy="21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D</a:t>
            </a:r>
            <a:r>
              <a:rPr sz="13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o</a:t>
            </a:r>
            <a:r>
              <a:rPr sz="1398" spc="-3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m</a:t>
            </a: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i</a:t>
            </a:r>
            <a:r>
              <a:rPr sz="1398" spc="-3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n</a:t>
            </a:r>
            <a:r>
              <a:rPr sz="1398" spc="-1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i</a:t>
            </a:r>
            <a:r>
              <a:rPr sz="1398" spc="-5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c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a</a:t>
            </a:r>
            <a:endParaRPr sz="13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0" name="object 35">
            <a:extLst>
              <a:ext uri="{FF2B5EF4-FFF2-40B4-BE49-F238E27FC236}">
                <a16:creationId xmlns:a16="http://schemas.microsoft.com/office/drawing/2014/main" id="{DF362B76-837F-46F6-8D4B-B0084E072FF5}"/>
              </a:ext>
            </a:extLst>
          </p:cNvPr>
          <p:cNvSpPr txBox="1"/>
          <p:nvPr/>
        </p:nvSpPr>
        <p:spPr>
          <a:xfrm>
            <a:off x="9154558" y="4949074"/>
            <a:ext cx="258645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14</a:t>
            </a:r>
            <a:r>
              <a:rPr lang="en-US"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4</a:t>
            </a:r>
            <a:endParaRPr sz="11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1" name="object 36">
            <a:extLst>
              <a:ext uri="{FF2B5EF4-FFF2-40B4-BE49-F238E27FC236}">
                <a16:creationId xmlns:a16="http://schemas.microsoft.com/office/drawing/2014/main" id="{8A321481-A3A1-4892-8AFE-08B5C7B8BF2F}"/>
              </a:ext>
            </a:extLst>
          </p:cNvPr>
          <p:cNvSpPr txBox="1"/>
          <p:nvPr/>
        </p:nvSpPr>
        <p:spPr>
          <a:xfrm>
            <a:off x="6074010" y="5322720"/>
            <a:ext cx="180672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47</a:t>
            </a:r>
            <a:endParaRPr sz="11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2" name="object 37">
            <a:extLst>
              <a:ext uri="{FF2B5EF4-FFF2-40B4-BE49-F238E27FC236}">
                <a16:creationId xmlns:a16="http://schemas.microsoft.com/office/drawing/2014/main" id="{499927C6-DCC0-42FD-9CAC-ADE14126BC3D}"/>
              </a:ext>
            </a:extLst>
          </p:cNvPr>
          <p:cNvSpPr txBox="1"/>
          <p:nvPr/>
        </p:nvSpPr>
        <p:spPr>
          <a:xfrm>
            <a:off x="7002092" y="5306745"/>
            <a:ext cx="900188" cy="21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398" spc="-2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Mo</a:t>
            </a:r>
            <a:r>
              <a:rPr sz="1398" spc="-4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n</a:t>
            </a:r>
            <a:r>
              <a:rPr sz="1398" spc="-4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t</a:t>
            </a:r>
            <a:r>
              <a:rPr sz="1398" spc="-3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ene</a:t>
            </a:r>
            <a:r>
              <a:rPr sz="1398" spc="-2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g</a:t>
            </a:r>
            <a:r>
              <a:rPr sz="1398" spc="-5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r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o</a:t>
            </a:r>
            <a:endParaRPr sz="13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3" name="object 38">
            <a:extLst>
              <a:ext uri="{FF2B5EF4-FFF2-40B4-BE49-F238E27FC236}">
                <a16:creationId xmlns:a16="http://schemas.microsoft.com/office/drawing/2014/main" id="{A60BB893-D4BE-47F6-AAE8-0C30C5518AB7}"/>
              </a:ext>
            </a:extLst>
          </p:cNvPr>
          <p:cNvSpPr txBox="1"/>
          <p:nvPr/>
        </p:nvSpPr>
        <p:spPr>
          <a:xfrm>
            <a:off x="9154558" y="5322720"/>
            <a:ext cx="258645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12</a:t>
            </a:r>
            <a:r>
              <a:rPr lang="en-US"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3</a:t>
            </a:r>
            <a:endParaRPr sz="11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4" name="object 39">
            <a:extLst>
              <a:ext uri="{FF2B5EF4-FFF2-40B4-BE49-F238E27FC236}">
                <a16:creationId xmlns:a16="http://schemas.microsoft.com/office/drawing/2014/main" id="{6471C0EB-C14D-465F-B56E-E4AB47ED26E1}"/>
              </a:ext>
            </a:extLst>
          </p:cNvPr>
          <p:cNvSpPr txBox="1"/>
          <p:nvPr/>
        </p:nvSpPr>
        <p:spPr>
          <a:xfrm>
            <a:off x="6074010" y="5695474"/>
            <a:ext cx="180672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55</a:t>
            </a:r>
            <a:endParaRPr sz="11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5" name="object 40">
            <a:extLst>
              <a:ext uri="{FF2B5EF4-FFF2-40B4-BE49-F238E27FC236}">
                <a16:creationId xmlns:a16="http://schemas.microsoft.com/office/drawing/2014/main" id="{F6D7B689-2E7F-4177-80ED-ED3099B543B3}"/>
              </a:ext>
            </a:extLst>
          </p:cNvPr>
          <p:cNvSpPr txBox="1"/>
          <p:nvPr/>
        </p:nvSpPr>
        <p:spPr>
          <a:xfrm>
            <a:off x="7002091" y="5679499"/>
            <a:ext cx="476085" cy="21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398" spc="-12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T</a:t>
            </a:r>
            <a:r>
              <a:rPr sz="1398" spc="-4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u</a:t>
            </a:r>
            <a:r>
              <a:rPr sz="1398" spc="-35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r</a:t>
            </a:r>
            <a:r>
              <a:rPr sz="1398" spc="-9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k</a:t>
            </a:r>
            <a:r>
              <a:rPr sz="1398" spc="-5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e</a:t>
            </a:r>
            <a:r>
              <a:rPr sz="1398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y</a:t>
            </a:r>
            <a:endParaRPr sz="1398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6" name="object 41">
            <a:extLst>
              <a:ext uri="{FF2B5EF4-FFF2-40B4-BE49-F238E27FC236}">
                <a16:creationId xmlns:a16="http://schemas.microsoft.com/office/drawing/2014/main" id="{450B5B6A-907F-4153-AE98-A958B0630F1D}"/>
              </a:ext>
            </a:extLst>
          </p:cNvPr>
          <p:cNvSpPr txBox="1"/>
          <p:nvPr/>
        </p:nvSpPr>
        <p:spPr>
          <a:xfrm>
            <a:off x="9154558" y="5695474"/>
            <a:ext cx="258645" cy="184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11</a:t>
            </a:r>
            <a:r>
              <a:rPr lang="en-US" sz="1198" spc="-10" dirty="0">
                <a:solidFill>
                  <a:srgbClr val="636267"/>
                </a:solidFill>
                <a:latin typeface="Calibri"/>
                <a:ea typeface="+mn-ea"/>
                <a:cs typeface="Calibri"/>
              </a:rPr>
              <a:t>0</a:t>
            </a:r>
            <a:endParaRPr sz="11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7" name="object 42">
            <a:extLst>
              <a:ext uri="{FF2B5EF4-FFF2-40B4-BE49-F238E27FC236}">
                <a16:creationId xmlns:a16="http://schemas.microsoft.com/office/drawing/2014/main" id="{656EF15D-2BC6-4501-BCD5-4EB8ABE6DC57}"/>
              </a:ext>
            </a:extLst>
          </p:cNvPr>
          <p:cNvSpPr/>
          <p:nvPr/>
        </p:nvSpPr>
        <p:spPr>
          <a:xfrm>
            <a:off x="6470976" y="2658284"/>
            <a:ext cx="305809" cy="363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object 43">
            <a:extLst>
              <a:ext uri="{FF2B5EF4-FFF2-40B4-BE49-F238E27FC236}">
                <a16:creationId xmlns:a16="http://schemas.microsoft.com/office/drawing/2014/main" id="{D4BA7344-8598-4340-A817-533750CEC908}"/>
              </a:ext>
            </a:extLst>
          </p:cNvPr>
          <p:cNvSpPr/>
          <p:nvPr/>
        </p:nvSpPr>
        <p:spPr>
          <a:xfrm>
            <a:off x="6498361" y="3027995"/>
            <a:ext cx="249516" cy="363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object 44">
            <a:extLst>
              <a:ext uri="{FF2B5EF4-FFF2-40B4-BE49-F238E27FC236}">
                <a16:creationId xmlns:a16="http://schemas.microsoft.com/office/drawing/2014/main" id="{4E096182-9E7A-4F6C-B40B-9B968650C1C7}"/>
              </a:ext>
            </a:extLst>
          </p:cNvPr>
          <p:cNvSpPr/>
          <p:nvPr/>
        </p:nvSpPr>
        <p:spPr>
          <a:xfrm>
            <a:off x="6480103" y="3403791"/>
            <a:ext cx="286031" cy="365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object 45">
            <a:extLst>
              <a:ext uri="{FF2B5EF4-FFF2-40B4-BE49-F238E27FC236}">
                <a16:creationId xmlns:a16="http://schemas.microsoft.com/office/drawing/2014/main" id="{B0D134B2-7965-4B08-8F6C-EE63872615BC}"/>
              </a:ext>
            </a:extLst>
          </p:cNvPr>
          <p:cNvSpPr/>
          <p:nvPr/>
        </p:nvSpPr>
        <p:spPr>
          <a:xfrm>
            <a:off x="6480103" y="3700473"/>
            <a:ext cx="286031" cy="365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1" name="object 46">
            <a:extLst>
              <a:ext uri="{FF2B5EF4-FFF2-40B4-BE49-F238E27FC236}">
                <a16:creationId xmlns:a16="http://schemas.microsoft.com/office/drawing/2014/main" id="{F6362CBB-0A5F-4F11-ADD7-9E62B5CFC2FC}"/>
              </a:ext>
            </a:extLst>
          </p:cNvPr>
          <p:cNvSpPr/>
          <p:nvPr/>
        </p:nvSpPr>
        <p:spPr>
          <a:xfrm>
            <a:off x="6477061" y="4080835"/>
            <a:ext cx="292116" cy="363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2" name="object 47">
            <a:extLst>
              <a:ext uri="{FF2B5EF4-FFF2-40B4-BE49-F238E27FC236}">
                <a16:creationId xmlns:a16="http://schemas.microsoft.com/office/drawing/2014/main" id="{583BBAB3-0D04-4129-BEE4-D08F390EAAA1}"/>
              </a:ext>
            </a:extLst>
          </p:cNvPr>
          <p:cNvSpPr/>
          <p:nvPr/>
        </p:nvSpPr>
        <p:spPr>
          <a:xfrm>
            <a:off x="6477061" y="4459675"/>
            <a:ext cx="292116" cy="3529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object 48">
            <a:extLst>
              <a:ext uri="{FF2B5EF4-FFF2-40B4-BE49-F238E27FC236}">
                <a16:creationId xmlns:a16="http://schemas.microsoft.com/office/drawing/2014/main" id="{BDD4D7FD-7559-4FED-8D37-9353AFC9F2BF}"/>
              </a:ext>
            </a:extLst>
          </p:cNvPr>
          <p:cNvSpPr/>
          <p:nvPr/>
        </p:nvSpPr>
        <p:spPr>
          <a:xfrm>
            <a:off x="6477061" y="4840036"/>
            <a:ext cx="292116" cy="365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object 49">
            <a:extLst>
              <a:ext uri="{FF2B5EF4-FFF2-40B4-BE49-F238E27FC236}">
                <a16:creationId xmlns:a16="http://schemas.microsoft.com/office/drawing/2014/main" id="{62FBAF17-FC92-4B82-9900-8FB63421668C}"/>
              </a:ext>
            </a:extLst>
          </p:cNvPr>
          <p:cNvSpPr/>
          <p:nvPr/>
        </p:nvSpPr>
        <p:spPr>
          <a:xfrm>
            <a:off x="6480103" y="5220397"/>
            <a:ext cx="286031" cy="3651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object 50">
            <a:extLst>
              <a:ext uri="{FF2B5EF4-FFF2-40B4-BE49-F238E27FC236}">
                <a16:creationId xmlns:a16="http://schemas.microsoft.com/office/drawing/2014/main" id="{45751D95-8BA2-4676-BB37-165661BEFE09}"/>
              </a:ext>
            </a:extLst>
          </p:cNvPr>
          <p:cNvSpPr/>
          <p:nvPr/>
        </p:nvSpPr>
        <p:spPr>
          <a:xfrm>
            <a:off x="6477061" y="5600758"/>
            <a:ext cx="293638" cy="3636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846" fontAlgn="auto">
              <a:spcBef>
                <a:spcPts val="0"/>
              </a:spcBef>
              <a:spcAft>
                <a:spcPts val="0"/>
              </a:spcAft>
            </a:pPr>
            <a:endParaRPr sz="1797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B957FD02-48DB-43C2-96F6-10427091C0E2}"/>
              </a:ext>
            </a:extLst>
          </p:cNvPr>
          <p:cNvSpPr txBox="1"/>
          <p:nvPr/>
        </p:nvSpPr>
        <p:spPr>
          <a:xfrm>
            <a:off x="9060862" y="2338649"/>
            <a:ext cx="426005" cy="21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398" b="1" spc="-20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S</a:t>
            </a:r>
            <a:r>
              <a:rPr sz="1398" b="1" spc="-25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c</a:t>
            </a:r>
            <a:r>
              <a:rPr sz="1398" b="1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o</a:t>
            </a:r>
            <a:r>
              <a:rPr sz="1398" b="1" spc="-20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r</a:t>
            </a:r>
            <a:r>
              <a:rPr sz="1398" b="1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e</a:t>
            </a:r>
            <a:endParaRPr sz="13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7" name="object 14">
            <a:extLst>
              <a:ext uri="{FF2B5EF4-FFF2-40B4-BE49-F238E27FC236}">
                <a16:creationId xmlns:a16="http://schemas.microsoft.com/office/drawing/2014/main" id="{C8C6F1AA-6CBD-4400-B22A-440656E50BFD}"/>
              </a:ext>
            </a:extLst>
          </p:cNvPr>
          <p:cNvSpPr txBox="1"/>
          <p:nvPr/>
        </p:nvSpPr>
        <p:spPr>
          <a:xfrm>
            <a:off x="7002725" y="2338649"/>
            <a:ext cx="658025" cy="21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sz="1398" b="1" spc="-65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P</a:t>
            </a:r>
            <a:r>
              <a:rPr sz="1398" b="1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ass</a:t>
            </a:r>
            <a:r>
              <a:rPr sz="1398" b="1" spc="5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p</a:t>
            </a:r>
            <a:r>
              <a:rPr sz="1398" b="1" spc="-15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o</a:t>
            </a:r>
            <a:r>
              <a:rPr sz="1398" b="1" spc="-10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r</a:t>
            </a:r>
            <a:r>
              <a:rPr sz="1398" b="1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t</a:t>
            </a:r>
            <a:endParaRPr sz="13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5C9A077C-2A75-4C39-B0AA-52533CACCE95}"/>
              </a:ext>
            </a:extLst>
          </p:cNvPr>
          <p:cNvSpPr txBox="1"/>
          <p:nvPr/>
        </p:nvSpPr>
        <p:spPr>
          <a:xfrm>
            <a:off x="5973657" y="2375176"/>
            <a:ext cx="658025" cy="214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78" defTabSz="912846" fontAlgn="auto">
              <a:spcBef>
                <a:spcPts val="0"/>
              </a:spcBef>
              <a:spcAft>
                <a:spcPts val="0"/>
              </a:spcAft>
            </a:pPr>
            <a:r>
              <a:rPr lang="en-SG" sz="1398" b="1" spc="-65" dirty="0">
                <a:solidFill>
                  <a:srgbClr val="3F5262"/>
                </a:solidFill>
                <a:latin typeface="Calibri"/>
                <a:ea typeface="+mn-ea"/>
                <a:cs typeface="Calibri"/>
              </a:rPr>
              <a:t>Rank</a:t>
            </a:r>
            <a:endParaRPr sz="1398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A7BA33-34E9-42A6-BE9B-F7DF8A8D817C}"/>
              </a:ext>
            </a:extLst>
          </p:cNvPr>
          <p:cNvSpPr txBox="1"/>
          <p:nvPr/>
        </p:nvSpPr>
        <p:spPr>
          <a:xfrm>
            <a:off x="1308100" y="581025"/>
            <a:ext cx="807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spc="-15" dirty="0">
                <a:solidFill>
                  <a:srgbClr val="435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Nigerian passport compare?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36D24-B854-B5A4-6878-BFA76CB6FA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7153" y="1418364"/>
            <a:ext cx="2332886" cy="56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3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A9158B-EC1B-445E-8AEB-34E6B5C9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6" y="1216221"/>
            <a:ext cx="10693066" cy="63752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8524F6-F8E7-4ECE-BFA0-05ED85AF158F}"/>
              </a:ext>
            </a:extLst>
          </p:cNvPr>
          <p:cNvSpPr txBox="1"/>
          <p:nvPr/>
        </p:nvSpPr>
        <p:spPr>
          <a:xfrm>
            <a:off x="1308100" y="581025"/>
            <a:ext cx="807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spc="-15" dirty="0">
                <a:solidFill>
                  <a:srgbClr val="4353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 Residence and Citizenship Programs</a:t>
            </a:r>
          </a:p>
        </p:txBody>
      </p:sp>
    </p:spTree>
    <p:extLst>
      <p:ext uri="{BB962C8B-B14F-4D97-AF65-F5344CB8AC3E}">
        <p14:creationId xmlns:p14="http://schemas.microsoft.com/office/powerpoint/2010/main" val="360210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614" y="6656829"/>
            <a:ext cx="9518278" cy="525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0" defTabSz="913668" fontAlgn="auto">
              <a:lnSpc>
                <a:spcPts val="1309"/>
              </a:lnSpc>
              <a:spcBef>
                <a:spcPts val="0"/>
              </a:spcBef>
              <a:spcAft>
                <a:spcPts val="0"/>
              </a:spcAft>
            </a:pP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¹</a:t>
            </a:r>
            <a:r>
              <a:rPr sz="1099" spc="-2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1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Accelerated</a:t>
            </a:r>
            <a:r>
              <a:rPr sz="1099" spc="-5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Application</a:t>
            </a:r>
            <a:r>
              <a:rPr sz="1099" spc="-5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Process</a:t>
            </a:r>
            <a:r>
              <a:rPr sz="1099" spc="-6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is</a:t>
            </a:r>
            <a:r>
              <a:rPr sz="1099" spc="-2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1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available</a:t>
            </a:r>
            <a:r>
              <a:rPr sz="1099" spc="-6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for</a:t>
            </a:r>
            <a:r>
              <a:rPr sz="1099" spc="-3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an</a:t>
            </a:r>
            <a:r>
              <a:rPr sz="1099" spc="-2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1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additional</a:t>
            </a:r>
            <a:r>
              <a:rPr sz="1099" spc="-6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due</a:t>
            </a:r>
            <a:r>
              <a:rPr sz="1099" spc="-2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1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diligence</a:t>
            </a:r>
            <a:r>
              <a:rPr sz="1099" spc="-5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fee</a:t>
            </a:r>
            <a:r>
              <a:rPr sz="1099" spc="-4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payable</a:t>
            </a:r>
            <a:r>
              <a:rPr sz="1099" spc="-6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to</a:t>
            </a:r>
            <a:r>
              <a:rPr sz="1099" spc="-2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the</a:t>
            </a:r>
            <a:r>
              <a:rPr sz="1099" spc="9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2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government</a:t>
            </a:r>
            <a:endParaRPr sz="1099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2690" defTabSz="913668" fontAlgn="auto">
              <a:lnSpc>
                <a:spcPts val="1309"/>
              </a:lnSpc>
              <a:spcBef>
                <a:spcPts val="0"/>
              </a:spcBef>
              <a:spcAft>
                <a:spcPts val="0"/>
              </a:spcAft>
            </a:pP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²</a:t>
            </a:r>
            <a:r>
              <a:rPr sz="1099" spc="-1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Cost</a:t>
            </a:r>
            <a:r>
              <a:rPr sz="1099" spc="-3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represents</a:t>
            </a:r>
            <a:r>
              <a:rPr sz="1099" spc="-4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the</a:t>
            </a:r>
            <a:r>
              <a:rPr sz="1099" spc="-3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minimum</a:t>
            </a:r>
            <a:r>
              <a:rPr sz="1099" spc="-5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contribution</a:t>
            </a:r>
            <a:r>
              <a:rPr sz="1099" spc="-4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for</a:t>
            </a:r>
            <a:r>
              <a:rPr sz="1099" spc="-4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single</a:t>
            </a:r>
            <a:r>
              <a:rPr sz="1099" spc="-4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applicant</a:t>
            </a:r>
            <a:r>
              <a:rPr sz="1099" spc="-4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and</a:t>
            </a:r>
            <a:r>
              <a:rPr sz="1099" spc="-3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would</a:t>
            </a:r>
            <a:r>
              <a:rPr sz="1099" spc="-3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incur</a:t>
            </a:r>
            <a:r>
              <a:rPr sz="1099" spc="-4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1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additional</a:t>
            </a:r>
            <a:r>
              <a:rPr sz="1099" spc="-4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property</a:t>
            </a:r>
            <a:r>
              <a:rPr sz="1099" spc="-4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1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transaction</a:t>
            </a:r>
            <a:r>
              <a:rPr sz="1099" spc="-4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costs</a:t>
            </a:r>
            <a:r>
              <a:rPr sz="1099" spc="-4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and/or</a:t>
            </a:r>
            <a:r>
              <a:rPr sz="1099" spc="-5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misc.</a:t>
            </a:r>
            <a:r>
              <a:rPr sz="1099" spc="-4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government</a:t>
            </a:r>
            <a:r>
              <a:rPr sz="1099" spc="-5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fees,</a:t>
            </a:r>
            <a:r>
              <a:rPr sz="1099" spc="-4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due</a:t>
            </a:r>
            <a:r>
              <a:rPr sz="1099" spc="-2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1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diligence</a:t>
            </a:r>
            <a:r>
              <a:rPr sz="1099" spc="-4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fees</a:t>
            </a:r>
            <a:r>
              <a:rPr sz="1099" spc="-4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1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and</a:t>
            </a:r>
            <a:endParaRPr sz="1099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2690" defTabSz="913668" fontAlgn="auto">
              <a:spcBef>
                <a:spcPts val="85"/>
              </a:spcBef>
              <a:spcAft>
                <a:spcPts val="0"/>
              </a:spcAft>
            </a:pP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processing</a:t>
            </a:r>
            <a:r>
              <a:rPr sz="1099" spc="-6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fees</a:t>
            </a:r>
            <a:r>
              <a:rPr sz="1099" spc="-60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that</a:t>
            </a:r>
            <a:r>
              <a:rPr sz="1099" spc="-5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differ</a:t>
            </a:r>
            <a:r>
              <a:rPr sz="1099" spc="-6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per</a:t>
            </a:r>
            <a:r>
              <a:rPr sz="1099" spc="-9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1099" spc="-5" dirty="0">
                <a:solidFill>
                  <a:srgbClr val="3E5262"/>
                </a:solidFill>
                <a:latin typeface="Times New Roman"/>
                <a:ea typeface="+mn-ea"/>
                <a:cs typeface="Times New Roman"/>
              </a:rPr>
              <a:t>program</a:t>
            </a:r>
            <a:endParaRPr sz="1099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13867"/>
              </p:ext>
            </p:extLst>
          </p:nvPr>
        </p:nvGraphicFramePr>
        <p:xfrm>
          <a:off x="121120" y="1416891"/>
          <a:ext cx="10429681" cy="5105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1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4577">
                <a:tc>
                  <a:txBody>
                    <a:bodyPr/>
                    <a:lstStyle/>
                    <a:p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Antigua </a:t>
                      </a:r>
                      <a:r>
                        <a:rPr sz="1400" i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i="1" spc="-1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Barbuda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Dominica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i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Grenada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St. Kitts </a:t>
                      </a:r>
                      <a:r>
                        <a:rPr sz="1400" i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00" i="1" spc="-2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Nevis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i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St.</a:t>
                      </a:r>
                      <a:r>
                        <a:rPr sz="1400" i="1" spc="-2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Lucia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2755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3E52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498">
                <a:tc>
                  <a:txBody>
                    <a:bodyPr/>
                    <a:lstStyle/>
                    <a:p>
                      <a:pPr marL="71120" marR="454659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Government  processing</a:t>
                      </a:r>
                      <a:r>
                        <a:rPr sz="1400" spc="2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time: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5833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lang="en-US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lang="en-US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058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3 to 4</a:t>
                      </a:r>
                      <a:r>
                        <a:rPr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058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lang="en-US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3 to 4</a:t>
                      </a:r>
                      <a:r>
                        <a:rPr lang="en-US"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058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Calibri"/>
                          <a:cs typeface="Calibri"/>
                        </a:rPr>
                        <a:t>¹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lang="en-US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16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4176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3 to 4</a:t>
                      </a:r>
                      <a:r>
                        <a:rPr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months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3058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14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Visa-free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access</a:t>
                      </a:r>
                      <a:r>
                        <a:rPr sz="1400" spc="-12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35142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lang="en-US"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400" spc="-17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countries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514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lang="en-US"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17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countries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514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lang="en-US"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17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countries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514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lang="en-US"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-15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countries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514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146</a:t>
                      </a:r>
                      <a:r>
                        <a:rPr sz="1400" spc="-17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countries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3514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0485" marR="3035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Important</a:t>
                      </a:r>
                      <a:r>
                        <a:rPr sz="1400" spc="-13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visa-free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travel</a:t>
                      </a:r>
                      <a:r>
                        <a:rPr sz="1400" spc="19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destinations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2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2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UK,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17830" marR="484505" indent="50165" algn="just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Schengen, 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Singapore,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Hong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Kong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6468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spc="-2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UK,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18465" marR="483234" indent="50165" algn="just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Schengen, 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Singapore,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Hong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Kong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6468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0" marR="34925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China,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UK,</a:t>
                      </a:r>
                      <a:r>
                        <a:rPr sz="1400" spc="-13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Schengen,  Singapore,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Hong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Kong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6468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2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UK,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18465" marR="483234" indent="50165" algn="just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Schengen, 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Singapore,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Hong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Kong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0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069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2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UK,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18465" marR="488315" indent="50165" algn="just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Schengen, 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Singapore,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Hong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Kong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0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259">
                <a:tc>
                  <a:txBody>
                    <a:bodyPr/>
                    <a:lstStyle/>
                    <a:p>
                      <a:pPr marL="71120" marR="5270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Minimum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real  estate</a:t>
                      </a:r>
                      <a:r>
                        <a:rPr sz="1400" spc="-15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purchase²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102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14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200,000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14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200,000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14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220,000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 200,000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74650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14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400,000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0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14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300,000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432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496">
                <a:tc>
                  <a:txBody>
                    <a:bodyPr/>
                    <a:lstStyle/>
                    <a:p>
                      <a:pPr marL="71120" marR="4432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Must hold</a:t>
                      </a:r>
                      <a:r>
                        <a:rPr sz="1400" spc="-15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period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for real</a:t>
                      </a:r>
                      <a:r>
                        <a:rPr sz="1400" spc="-2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estate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737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Five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84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Five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lang="en-US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Five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668020" indent="0" algn="ctr" defTabSz="1706563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Seven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r>
                        <a:rPr sz="1400" spc="-204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en-US"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Five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73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Five</a:t>
                      </a:r>
                      <a:r>
                        <a:rPr sz="1400" spc="-18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3693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3175">
                      <a:solidFill>
                        <a:srgbClr val="7F7F7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498">
                <a:tc>
                  <a:txBody>
                    <a:bodyPr/>
                    <a:lstStyle/>
                    <a:p>
                      <a:pPr marL="71120" marR="7334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Minimum 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ont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spc="-1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ion²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7737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14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100,000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432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14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100,000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432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14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150,000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6432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14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150,000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432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USD</a:t>
                      </a:r>
                      <a:r>
                        <a:rPr sz="1400" spc="-14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100,000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4327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3175">
                      <a:solidFill>
                        <a:srgbClr val="7F7F7F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2680">
                <a:tc>
                  <a:txBody>
                    <a:bodyPr/>
                    <a:lstStyle/>
                    <a:p>
                      <a:pPr marL="71120" marR="39624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Physical</a:t>
                      </a:r>
                      <a:r>
                        <a:rPr sz="1400" spc="-1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presence  required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country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8220" marB="0" anchor="ctr"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373380" indent="5016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Five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days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within  </a:t>
                      </a:r>
                      <a:r>
                        <a:rPr sz="1400" spc="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first five</a:t>
                      </a:r>
                      <a:r>
                        <a:rPr sz="1400" spc="-23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years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4810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32765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R w="3175">
                      <a:solidFill>
                        <a:srgbClr val="7F7F7F"/>
                      </a:solidFill>
                      <a:prstDash val="solid"/>
                    </a:lnR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None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172" marB="0" anchor="ctr">
                    <a:lnL w="3175">
                      <a:solidFill>
                        <a:srgbClr val="7F7F7F"/>
                      </a:solidFill>
                      <a:prstDash val="solid"/>
                    </a:lnL>
                    <a:lnT w="12687">
                      <a:solidFill>
                        <a:srgbClr val="636266"/>
                      </a:solidFill>
                      <a:prstDash val="solid"/>
                    </a:lnT>
                    <a:lnB w="12687">
                      <a:solidFill>
                        <a:srgbClr val="6362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18338" y="673551"/>
            <a:ext cx="4630342" cy="33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0"/>
            <a:r>
              <a:rPr spc="-15" dirty="0"/>
              <a:t>Comparison </a:t>
            </a:r>
            <a:r>
              <a:rPr dirty="0"/>
              <a:t>of </a:t>
            </a:r>
            <a:r>
              <a:rPr spc="-15" dirty="0"/>
              <a:t>Caribbean CBI</a:t>
            </a:r>
            <a:r>
              <a:rPr spc="-35" dirty="0"/>
              <a:t> </a:t>
            </a:r>
            <a:r>
              <a:rPr spc="-5" dirty="0"/>
              <a:t>Programs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646367"/>
      </a:dk1>
      <a:lt1>
        <a:sysClr val="window" lastClr="FFFFFF"/>
      </a:lt1>
      <a:dk2>
        <a:srgbClr val="646466"/>
      </a:dk2>
      <a:lt2>
        <a:srgbClr val="FFFFFF"/>
      </a:lt2>
      <a:accent1>
        <a:srgbClr val="3F576F"/>
      </a:accent1>
      <a:accent2>
        <a:srgbClr val="646367"/>
      </a:accent2>
      <a:accent3>
        <a:srgbClr val="B6BABC"/>
      </a:accent3>
      <a:accent4>
        <a:srgbClr val="646466"/>
      </a:accent4>
      <a:accent5>
        <a:srgbClr val="969696"/>
      </a:accent5>
      <a:accent6>
        <a:srgbClr val="969696"/>
      </a:accent6>
      <a:hlink>
        <a:srgbClr val="344150"/>
      </a:hlink>
      <a:folHlink>
        <a:srgbClr val="3441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6350">
          <a:solidFill>
            <a:srgbClr val="B1B0B4"/>
          </a:solidFill>
        </a:ln>
      </a:spPr>
      <a:bodyPr vert="horz" wrap="square" lIns="0" tIns="187200" rIns="0" bIns="280800" rtlCol="0" anchor="t">
        <a:spAutoFit/>
      </a:bodyPr>
      <a:lstStyle>
        <a:defPPr algn="ctr">
          <a:defRPr sz="1500" spc="-120" dirty="0" smtClean="0">
            <a:solidFill>
              <a:schemeClr val="accent1"/>
            </a:solidFill>
            <a:latin typeface="ClassGarmnd BT Italic" panose="02020502060506090303" pitchFamily="18" charset="0"/>
            <a:cs typeface="ClassGarmnd BT Ital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646367"/>
      </a:dk1>
      <a:lt1>
        <a:sysClr val="window" lastClr="FFFFFF"/>
      </a:lt1>
      <a:dk2>
        <a:srgbClr val="646466"/>
      </a:dk2>
      <a:lt2>
        <a:srgbClr val="FFFFFF"/>
      </a:lt2>
      <a:accent1>
        <a:srgbClr val="3F576F"/>
      </a:accent1>
      <a:accent2>
        <a:srgbClr val="646367"/>
      </a:accent2>
      <a:accent3>
        <a:srgbClr val="B6BABC"/>
      </a:accent3>
      <a:accent4>
        <a:srgbClr val="646466"/>
      </a:accent4>
      <a:accent5>
        <a:srgbClr val="969696"/>
      </a:accent5>
      <a:accent6>
        <a:srgbClr val="969696"/>
      </a:accent6>
      <a:hlink>
        <a:srgbClr val="344150"/>
      </a:hlink>
      <a:folHlink>
        <a:srgbClr val="3441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6350">
          <a:solidFill>
            <a:srgbClr val="B1B0B4"/>
          </a:solidFill>
        </a:ln>
      </a:spPr>
      <a:bodyPr vert="horz" wrap="square" lIns="0" tIns="187200" rIns="0" bIns="280800" rtlCol="0" anchor="t">
        <a:spAutoFit/>
      </a:bodyPr>
      <a:lstStyle>
        <a:defPPr algn="ctr">
          <a:defRPr sz="1500" spc="-120" dirty="0" smtClean="0">
            <a:solidFill>
              <a:schemeClr val="accent1"/>
            </a:solidFill>
            <a:latin typeface="ClassGarmnd BT Italic" panose="02020502060506090303" pitchFamily="18" charset="0"/>
            <a:cs typeface="ClassGarmnd BT Italic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536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526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cb4eaf6-a311-4992-a062-3390450099f3">QQRUWV4HZ5A3-8161518-5998</_dlc_DocId>
    <_dlc_DocIdUrl xmlns="fcb4eaf6-a311-4992-a062-3390450099f3">
      <Url>https://intranet.henleyglobal.net/IDocuments/_layouts/15/DocIdRedir.aspx?ID=QQRUWV4HZ5A3-8161518-5998</Url>
      <Description>QQRUWV4HZ5A3-8161518-5998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PolicyAudit" staticId="0x010100A577411FECCC85418888D6314F7E3796|8138272" UniqueId="bcaafde2-e04a-4cdf-9fc5-8d40194f31d5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411FECCC85418888D6314F7E3796" ma:contentTypeVersion="9" ma:contentTypeDescription="Create a new document." ma:contentTypeScope="" ma:versionID="77a90ff1cb9a572b86348d267771ce72">
  <xsd:schema xmlns:xsd="http://www.w3.org/2001/XMLSchema" xmlns:xs="http://www.w3.org/2001/XMLSchema" xmlns:p="http://schemas.microsoft.com/office/2006/metadata/properties" xmlns:ns1="http://schemas.microsoft.com/sharepoint/v3" xmlns:ns2="fcb4eaf6-a311-4992-a062-3390450099f3" xmlns:ns3="be39dd4d-bdee-4245-8d04-cb7e04b4f9fd" targetNamespace="http://schemas.microsoft.com/office/2006/metadata/properties" ma:root="true" ma:fieldsID="9bc8943de6f3167618475045b0a500e0" ns1:_="" ns2:_="" ns3:_="">
    <xsd:import namespace="http://schemas.microsoft.com/sharepoint/v3"/>
    <xsd:import namespace="fcb4eaf6-a311-4992-a062-3390450099f3"/>
    <xsd:import namespace="be39dd4d-bdee-4245-8d04-cb7e04b4f9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_dlc_Exempt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4eaf6-a311-4992-a062-3390450099f3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9dd4d-bdee-4245-8d04-cb7e04b4f9f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BDBCC3-F174-4AD4-9C71-85561690A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B9CF23-E050-4E9C-B2E4-0784522A0AC7}">
  <ds:schemaRefs>
    <ds:schemaRef ds:uri="fcb4eaf6-a311-4992-a062-3390450099f3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terms/"/>
    <ds:schemaRef ds:uri="be39dd4d-bdee-4245-8d04-cb7e04b4f9fd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ED4ADC-02A6-458D-9282-D7638FD72F1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700D85C-3EE6-4ECB-AB26-77F8BF5D8366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593E4AF4-1503-4137-8C54-DB3DEA842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b4eaf6-a311-4992-a062-3390450099f3"/>
    <ds:schemaRef ds:uri="be39dd4d-bdee-4245-8d04-cb7e04b4f9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Henley &amp; Parnters.thmx</Template>
  <TotalTime>33401</TotalTime>
  <Words>1263</Words>
  <Application>Microsoft Office PowerPoint</Application>
  <PresentationFormat>Custom</PresentationFormat>
  <Paragraphs>353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ClassGarmnd BT</vt:lpstr>
      <vt:lpstr>ClassGarmnd BT Italic</vt:lpstr>
      <vt:lpstr>ClassGarmnd BT Roman</vt:lpstr>
      <vt:lpstr>ClassicalGaramondBT-Italic</vt:lpstr>
      <vt:lpstr>ClassicalGaramondBT-Roman</vt:lpstr>
      <vt:lpstr>Times New Roman</vt:lpstr>
      <vt:lpstr>Office Theme</vt:lpstr>
      <vt:lpstr>1_Office Theme</vt:lpstr>
      <vt:lpstr>2_Office Theme</vt:lpstr>
      <vt:lpstr>6_Office Theme</vt:lpstr>
      <vt:lpstr>PowerPoint Presentation</vt:lpstr>
      <vt:lpstr>Henley &amp; Partners established industry leadership</vt:lpstr>
      <vt:lpstr>Global Presence — Over 35 Offices Worldwide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Caribbean CBI Programs</vt:lpstr>
      <vt:lpstr>Comparison of European Citizenship Programs</vt:lpstr>
      <vt:lpstr>Comparison of European RBI Programs</vt:lpstr>
      <vt:lpstr>Comparison of Other RBI Programs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Marius Wium</dc:creator>
  <cp:keywords/>
  <dc:description/>
  <cp:lastModifiedBy>Cynthia Ekere - Henley &amp; Partners</cp:lastModifiedBy>
  <cp:revision>925</cp:revision>
  <cp:lastPrinted>2022-04-28T04:24:18Z</cp:lastPrinted>
  <dcterms:created xsi:type="dcterms:W3CDTF">2015-11-23T15:10:50Z</dcterms:created>
  <dcterms:modified xsi:type="dcterms:W3CDTF">2023-03-31T04:41:59Z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lpwstr>2015/11/23</vt:lpwstr>
  </property>
  <property fmtid="{D5CDD505-2E9C-101B-9397-08002B2CF9AE}" pid="3" name="Creator">
    <vt:lpwstr>Adobe InDesign CC 2015 (Macintosh)</vt:lpwstr>
  </property>
  <property fmtid="{D5CDD505-2E9C-101B-9397-08002B2CF9AE}" pid="4" name="LastSaved">
    <vt:lpwstr>2015/11/23</vt:lpwstr>
  </property>
  <property fmtid="{D5CDD505-2E9C-101B-9397-08002B2CF9AE}" pid="5" name="ContentTypeId">
    <vt:lpwstr>0x010100A577411FECCC85418888D6314F7E3796</vt:lpwstr>
  </property>
  <property fmtid="{D5CDD505-2E9C-101B-9397-08002B2CF9AE}" pid="6" name="_dlc_DocIdItemGuid">
    <vt:lpwstr>287ef5e5-dd64-42bf-a5f4-f9f6387f62bf</vt:lpwstr>
  </property>
</Properties>
</file>